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Ex1.xml" ContentType="application/vnd.ms-office.chartex+xml"/>
  <Override PartName="/ppt/charts/style5.xml" ContentType="application/vnd.ms-office.chartstyle+xml"/>
  <Override PartName="/ppt/charts/colors5.xml" ContentType="application/vnd.ms-office.chartcolorstyle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6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7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8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9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0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1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2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3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4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5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6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7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8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19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theme/themeOverride3.xml" ContentType="application/vnd.openxmlformats-officedocument.themeOverride+xml"/>
  <Override PartName="/ppt/charts/chart20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theme/themeOverride4.xml" ContentType="application/vnd.openxmlformats-officedocument.themeOverride+xml"/>
  <Override PartName="/ppt/charts/chart21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57" r:id="rId6"/>
    <p:sldId id="261" r:id="rId7"/>
    <p:sldId id="262" r:id="rId8"/>
    <p:sldId id="284" r:id="rId9"/>
    <p:sldId id="283" r:id="rId10"/>
    <p:sldId id="263" r:id="rId11"/>
    <p:sldId id="264" r:id="rId12"/>
    <p:sldId id="279" r:id="rId13"/>
    <p:sldId id="265" r:id="rId14"/>
    <p:sldId id="271" r:id="rId15"/>
    <p:sldId id="270" r:id="rId16"/>
    <p:sldId id="267" r:id="rId17"/>
    <p:sldId id="268" r:id="rId18"/>
    <p:sldId id="269" r:id="rId19"/>
    <p:sldId id="273" r:id="rId20"/>
    <p:sldId id="274" r:id="rId21"/>
    <p:sldId id="275" r:id="rId22"/>
    <p:sldId id="276" r:id="rId23"/>
    <p:sldId id="277" r:id="rId24"/>
    <p:sldId id="278" r:id="rId25"/>
    <p:sldId id="272" r:id="rId26"/>
    <p:sldId id="317" r:id="rId27"/>
    <p:sldId id="313" r:id="rId28"/>
    <p:sldId id="318" r:id="rId29"/>
    <p:sldId id="266" r:id="rId30"/>
    <p:sldId id="282" r:id="rId31"/>
    <p:sldId id="281" r:id="rId32"/>
    <p:sldId id="280" r:id="rId3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0.xml"/><Relationship Id="rId1" Type="http://schemas.microsoft.com/office/2011/relationships/chartStyle" Target="style20.xml"/><Relationship Id="rId4" Type="http://schemas.openxmlformats.org/officeDocument/2006/relationships/oleObject" Target="../embeddings/oleObject19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21.xml"/><Relationship Id="rId1" Type="http://schemas.microsoft.com/office/2011/relationships/chartStyle" Target="style21.xml"/><Relationship Id="rId4" Type="http://schemas.openxmlformats.org/officeDocument/2006/relationships/oleObject" Target="../embeddings/oleObject20.bin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microsoft.com/office/2011/relationships/chartStyle" Target="style5.xml"/><Relationship Id="rId1" Type="http://schemas.openxmlformats.org/officeDocument/2006/relationships/oleObject" Target="file:///C:\Users\Dr.%20RobertoEscalante\Desktop\Libro1(Recuperado%20autom&#225;ticamente)--------.xlsx" TargetMode="External"/><Relationship Id="rId4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30084691899123"/>
          <c:y val="5.3917815663337726E-2"/>
          <c:w val="0.85706882737215417"/>
          <c:h val="0.7790761137472505"/>
        </c:manualLayout>
      </c:layout>
      <c:lineChart>
        <c:grouping val="standard"/>
        <c:varyColors val="0"/>
        <c:ser>
          <c:idx val="0"/>
          <c:order val="0"/>
          <c:tx>
            <c:strRef>
              <c:f>'Energía '!$C$58</c:f>
              <c:strCache>
                <c:ptCount val="1"/>
                <c:pt idx="0">
                  <c:v>BAU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'Energía '!$B$59:$B$119</c:f>
              <c:numCache>
                <c:formatCode>General</c:formatCode>
                <c:ptCount val="6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  <c:pt idx="51">
                  <c:v>2041</c:v>
                </c:pt>
                <c:pt idx="52">
                  <c:v>2042</c:v>
                </c:pt>
                <c:pt idx="53">
                  <c:v>2043</c:v>
                </c:pt>
                <c:pt idx="54">
                  <c:v>2044</c:v>
                </c:pt>
                <c:pt idx="55">
                  <c:v>2045</c:v>
                </c:pt>
                <c:pt idx="56">
                  <c:v>2046</c:v>
                </c:pt>
                <c:pt idx="57">
                  <c:v>2047</c:v>
                </c:pt>
                <c:pt idx="58">
                  <c:v>2048</c:v>
                </c:pt>
                <c:pt idx="59">
                  <c:v>2049</c:v>
                </c:pt>
                <c:pt idx="60">
                  <c:v>2050</c:v>
                </c:pt>
              </c:numCache>
            </c:numRef>
          </c:cat>
          <c:val>
            <c:numRef>
              <c:f>'Energía '!$C$59:$C$119</c:f>
              <c:numCache>
                <c:formatCode>#,##0.00</c:formatCode>
                <c:ptCount val="61"/>
                <c:pt idx="0">
                  <c:v>960.58</c:v>
                </c:pt>
                <c:pt idx="1">
                  <c:v>993.89</c:v>
                </c:pt>
                <c:pt idx="2">
                  <c:v>1015.89</c:v>
                </c:pt>
                <c:pt idx="3">
                  <c:v>1047.56</c:v>
                </c:pt>
                <c:pt idx="4">
                  <c:v>1096.24</c:v>
                </c:pt>
                <c:pt idx="5">
                  <c:v>1118.43</c:v>
                </c:pt>
                <c:pt idx="6">
                  <c:v>1209.03</c:v>
                </c:pt>
                <c:pt idx="7">
                  <c:v>1279.6600000000001</c:v>
                </c:pt>
                <c:pt idx="8">
                  <c:v>1325.28</c:v>
                </c:pt>
                <c:pt idx="9">
                  <c:v>1313.44</c:v>
                </c:pt>
                <c:pt idx="10">
                  <c:v>1351.19</c:v>
                </c:pt>
                <c:pt idx="11">
                  <c:v>1358.44</c:v>
                </c:pt>
                <c:pt idx="12">
                  <c:v>1365.97</c:v>
                </c:pt>
                <c:pt idx="13">
                  <c:v>1382.11</c:v>
                </c:pt>
                <c:pt idx="14">
                  <c:v>1436.94</c:v>
                </c:pt>
                <c:pt idx="15">
                  <c:v>1482.66</c:v>
                </c:pt>
                <c:pt idx="16">
                  <c:v>1513.55</c:v>
                </c:pt>
                <c:pt idx="17">
                  <c:v>1575.04</c:v>
                </c:pt>
                <c:pt idx="18">
                  <c:v>1643.74</c:v>
                </c:pt>
                <c:pt idx="19">
                  <c:v>1613.28</c:v>
                </c:pt>
                <c:pt idx="20">
                  <c:v>1685.75</c:v>
                </c:pt>
                <c:pt idx="21">
                  <c:v>1742.45</c:v>
                </c:pt>
                <c:pt idx="22">
                  <c:v>1793.34</c:v>
                </c:pt>
                <c:pt idx="23">
                  <c:v>1844.15</c:v>
                </c:pt>
                <c:pt idx="24">
                  <c:v>1855.7</c:v>
                </c:pt>
                <c:pt idx="25">
                  <c:v>1851.06</c:v>
                </c:pt>
                <c:pt idx="26">
                  <c:v>1818.04</c:v>
                </c:pt>
                <c:pt idx="27">
                  <c:v>1784.08</c:v>
                </c:pt>
                <c:pt idx="28">
                  <c:v>1758.94</c:v>
                </c:pt>
                <c:pt idx="29">
                  <c:v>1797.3547039811699</c:v>
                </c:pt>
                <c:pt idx="30">
                  <c:v>1836.6083731811425</c:v>
                </c:pt>
                <c:pt idx="31">
                  <c:v>1876.7193303400516</c:v>
                </c:pt>
                <c:pt idx="32">
                  <c:v>1917.7062983609917</c:v>
                </c:pt>
                <c:pt idx="33">
                  <c:v>1959.5884090494533</c:v>
                </c:pt>
                <c:pt idx="34">
                  <c:v>2002.3852120436238</c:v>
                </c:pt>
                <c:pt idx="35">
                  <c:v>2046.1166839397247</c:v>
                </c:pt>
                <c:pt idx="36">
                  <c:v>2090.803237616642</c:v>
                </c:pt>
                <c:pt idx="37">
                  <c:v>2136.4657317642054</c:v>
                </c:pt>
                <c:pt idx="38">
                  <c:v>2183.1254806195589</c:v>
                </c:pt>
                <c:pt idx="39">
                  <c:v>2230.8042639161745</c:v>
                </c:pt>
                <c:pt idx="40">
                  <c:v>2279.524337050148</c:v>
                </c:pt>
                <c:pt idx="41">
                  <c:v>2329.3084414685213</c:v>
                </c:pt>
                <c:pt idx="42">
                  <c:v>2380.1798152844863</c:v>
                </c:pt>
                <c:pt idx="43">
                  <c:v>2432.1622041244177</c:v>
                </c:pt>
                <c:pt idx="44">
                  <c:v>2485.279872211805</c:v>
                </c:pt>
                <c:pt idx="45">
                  <c:v>2539.5576136932518</c:v>
                </c:pt>
                <c:pt idx="46">
                  <c:v>2595.0207642118326</c:v>
                </c:pt>
                <c:pt idx="47">
                  <c:v>2651.695212733207</c:v>
                </c:pt>
                <c:pt idx="48">
                  <c:v>2709.6074136300149</c:v>
                </c:pt>
                <c:pt idx="49">
                  <c:v>2768.7843990301876</c:v>
                </c:pt>
                <c:pt idx="50">
                  <c:v>2829.2537914349459</c:v>
                </c:pt>
                <c:pt idx="51">
                  <c:v>2891.0438166123686</c:v>
                </c:pt>
                <c:pt idx="52">
                  <c:v>2954.1833167725536</c:v>
                </c:pt>
                <c:pt idx="53">
                  <c:v>3018.7017640305203</c:v>
                </c:pt>
                <c:pt idx="54">
                  <c:v>3084.6292741631387</c:v>
                </c:pt>
                <c:pt idx="55">
                  <c:v>3151.9966206665031</c:v>
                </c:pt>
                <c:pt idx="56">
                  <c:v>3220.8352491203168</c:v>
                </c:pt>
                <c:pt idx="57">
                  <c:v>3291.1772918659899</c:v>
                </c:pt>
                <c:pt idx="58">
                  <c:v>3363.0555830053013</c:v>
                </c:pt>
                <c:pt idx="59">
                  <c:v>3436.5036737266273</c:v>
                </c:pt>
                <c:pt idx="60">
                  <c:v>3511.5558479658912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121-4FEF-86A8-2BFAFBD056E5}"/>
            </c:ext>
          </c:extLst>
        </c:ser>
        <c:ser>
          <c:idx val="1"/>
          <c:order val="1"/>
          <c:tx>
            <c:strRef>
              <c:f>'Energía '!$D$58</c:f>
              <c:strCache>
                <c:ptCount val="1"/>
                <c:pt idx="0">
                  <c:v>ESC I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'Energía '!$B$59:$B$119</c:f>
              <c:numCache>
                <c:formatCode>General</c:formatCode>
                <c:ptCount val="6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  <c:pt idx="51">
                  <c:v>2041</c:v>
                </c:pt>
                <c:pt idx="52">
                  <c:v>2042</c:v>
                </c:pt>
                <c:pt idx="53">
                  <c:v>2043</c:v>
                </c:pt>
                <c:pt idx="54">
                  <c:v>2044</c:v>
                </c:pt>
                <c:pt idx="55">
                  <c:v>2045</c:v>
                </c:pt>
                <c:pt idx="56">
                  <c:v>2046</c:v>
                </c:pt>
                <c:pt idx="57">
                  <c:v>2047</c:v>
                </c:pt>
                <c:pt idx="58">
                  <c:v>2048</c:v>
                </c:pt>
                <c:pt idx="59">
                  <c:v>2049</c:v>
                </c:pt>
                <c:pt idx="60">
                  <c:v>2050</c:v>
                </c:pt>
              </c:numCache>
            </c:numRef>
          </c:cat>
          <c:val>
            <c:numRef>
              <c:f>'Energía '!$D$59:$D$119</c:f>
              <c:numCache>
                <c:formatCode>General</c:formatCode>
                <c:ptCount val="61"/>
                <c:pt idx="28" formatCode="#,##0.00">
                  <c:v>1758.94</c:v>
                </c:pt>
                <c:pt idx="29" formatCode="#,##0.00">
                  <c:v>1797.3547039811699</c:v>
                </c:pt>
                <c:pt idx="30" formatCode="#,##0.00">
                  <c:v>1698.5001952622056</c:v>
                </c:pt>
                <c:pt idx="31" formatCode="#,##0.00">
                  <c:v>1605.0826845227841</c:v>
                </c:pt>
                <c:pt idx="32" formatCode="#,##0.00">
                  <c:v>1516.803136874031</c:v>
                </c:pt>
                <c:pt idx="33" formatCode="#,##0.00">
                  <c:v>1433.3789643459593</c:v>
                </c:pt>
                <c:pt idx="34" formatCode="#,##0.00">
                  <c:v>1354.5431213069314</c:v>
                </c:pt>
                <c:pt idx="35" formatCode="#,##0.00">
                  <c:v>1280.0432496350502</c:v>
                </c:pt>
                <c:pt idx="36" formatCode="#,##0.00">
                  <c:v>1209.6408709051223</c:v>
                </c:pt>
                <c:pt idx="37" formatCode="#,##0.00">
                  <c:v>1143.1106230053406</c:v>
                </c:pt>
                <c:pt idx="38" formatCode="#,##0.00">
                  <c:v>1080.2395387400468</c:v>
                </c:pt>
                <c:pt idx="39" formatCode="#,##0.00">
                  <c:v>1020.8263641093441</c:v>
                </c:pt>
                <c:pt idx="40" formatCode="#,##0.00">
                  <c:v>964.68091408333009</c:v>
                </c:pt>
                <c:pt idx="41" formatCode="#,##0.00">
                  <c:v>911.62346380874692</c:v>
                </c:pt>
                <c:pt idx="42" formatCode="#,##0.00">
                  <c:v>861.48417329926576</c:v>
                </c:pt>
                <c:pt idx="43" formatCode="#,##0.00">
                  <c:v>814.10254376780608</c:v>
                </c:pt>
                <c:pt idx="44" formatCode="#,##0.00">
                  <c:v>769.32690386057675</c:v>
                </c:pt>
                <c:pt idx="45" formatCode="#,##0.00">
                  <c:v>727.013924148245</c:v>
                </c:pt>
                <c:pt idx="46" formatCode="#,##0.00">
                  <c:v>687.02815832009151</c:v>
                </c:pt>
                <c:pt idx="47" formatCode="#,##0.00">
                  <c:v>649.2416096124864</c:v>
                </c:pt>
                <c:pt idx="48" formatCode="#,##0.00">
                  <c:v>613.53332108379959</c:v>
                </c:pt>
                <c:pt idx="49" formatCode="#,##0.00">
                  <c:v>579.78898842419062</c:v>
                </c:pt>
                <c:pt idx="50" formatCode="#,##0.00">
                  <c:v>547.90059406086016</c:v>
                </c:pt>
                <c:pt idx="51" formatCode="#,##0.00">
                  <c:v>517.76606138751288</c:v>
                </c:pt>
                <c:pt idx="52" formatCode="#,##0.00">
                  <c:v>489.28892801119963</c:v>
                </c:pt>
                <c:pt idx="53" formatCode="#,##0.00">
                  <c:v>462.37803697058365</c:v>
                </c:pt>
                <c:pt idx="54" formatCode="#,##0.00">
                  <c:v>436.9472449372015</c:v>
                </c:pt>
                <c:pt idx="55" formatCode="#,##0.00">
                  <c:v>412.91514646565543</c:v>
                </c:pt>
                <c:pt idx="56" formatCode="#,##0.00">
                  <c:v>390.20481341004438</c:v>
                </c:pt>
                <c:pt idx="57" formatCode="#,##0.00">
                  <c:v>368.7435486724919</c:v>
                </c:pt>
                <c:pt idx="58" formatCode="#,##0.00">
                  <c:v>348.46265349550481</c:v>
                </c:pt>
                <c:pt idx="59" formatCode="#,##0.00">
                  <c:v>329.29720755325201</c:v>
                </c:pt>
                <c:pt idx="60" formatCode="#,##0.00">
                  <c:v>311.18586113782311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121-4FEF-86A8-2BFAFBD056E5}"/>
            </c:ext>
          </c:extLst>
        </c:ser>
        <c:ser>
          <c:idx val="2"/>
          <c:order val="2"/>
          <c:tx>
            <c:strRef>
              <c:f>'Energía '!$E$58</c:f>
              <c:strCache>
                <c:ptCount val="1"/>
                <c:pt idx="0">
                  <c:v>ESC II 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'Energía '!$B$59:$B$119</c:f>
              <c:numCache>
                <c:formatCode>General</c:formatCode>
                <c:ptCount val="6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  <c:pt idx="51">
                  <c:v>2041</c:v>
                </c:pt>
                <c:pt idx="52">
                  <c:v>2042</c:v>
                </c:pt>
                <c:pt idx="53">
                  <c:v>2043</c:v>
                </c:pt>
                <c:pt idx="54">
                  <c:v>2044</c:v>
                </c:pt>
                <c:pt idx="55">
                  <c:v>2045</c:v>
                </c:pt>
                <c:pt idx="56">
                  <c:v>2046</c:v>
                </c:pt>
                <c:pt idx="57">
                  <c:v>2047</c:v>
                </c:pt>
                <c:pt idx="58">
                  <c:v>2048</c:v>
                </c:pt>
                <c:pt idx="59">
                  <c:v>2049</c:v>
                </c:pt>
                <c:pt idx="60">
                  <c:v>2050</c:v>
                </c:pt>
              </c:numCache>
            </c:numRef>
          </c:cat>
          <c:val>
            <c:numRef>
              <c:f>'Energía '!$E$59:$E$119</c:f>
              <c:numCache>
                <c:formatCode>General</c:formatCode>
                <c:ptCount val="61"/>
                <c:pt idx="28" formatCode="#,##0.00">
                  <c:v>1758.94</c:v>
                </c:pt>
                <c:pt idx="29" formatCode="#,##0.00">
                  <c:v>1797.3547039811699</c:v>
                </c:pt>
                <c:pt idx="30" formatCode="#,##0.00">
                  <c:v>1836.6083731811425</c:v>
                </c:pt>
                <c:pt idx="31" formatCode="#,##0.00">
                  <c:v>1876.7193303400516</c:v>
                </c:pt>
                <c:pt idx="32" formatCode="#,##0.00">
                  <c:v>1917.7062983609917</c:v>
                </c:pt>
                <c:pt idx="33" formatCode="#,##0.00">
                  <c:v>1959.5884090494533</c:v>
                </c:pt>
                <c:pt idx="34" formatCode="#,##0.00">
                  <c:v>2002.3852120436238</c:v>
                </c:pt>
                <c:pt idx="35" formatCode="#,##0.00">
                  <c:v>2046.1166839397247</c:v>
                </c:pt>
                <c:pt idx="36" formatCode="#,##0.00">
                  <c:v>2090.803237616642</c:v>
                </c:pt>
                <c:pt idx="37" formatCode="#,##0.00">
                  <c:v>2136.4657317642054</c:v>
                </c:pt>
                <c:pt idx="38" formatCode="#,##0.00">
                  <c:v>2183.1254806195589</c:v>
                </c:pt>
                <c:pt idx="39" formatCode="#,##0.00">
                  <c:v>2230.8042639161745</c:v>
                </c:pt>
                <c:pt idx="40" formatCode="#,##0.00">
                  <c:v>2045.6475100111318</c:v>
                </c:pt>
                <c:pt idx="41" formatCode="#,##0.00">
                  <c:v>1875.8587666802077</c:v>
                </c:pt>
                <c:pt idx="42" formatCode="#,##0.00">
                  <c:v>1720.1624890457504</c:v>
                </c:pt>
                <c:pt idx="43" formatCode="#,##0.00">
                  <c:v>1577.389002454953</c:v>
                </c:pt>
                <c:pt idx="44" formatCode="#,##0.00">
                  <c:v>1446.4657152511918</c:v>
                </c:pt>
                <c:pt idx="45" formatCode="#,##0.00">
                  <c:v>1326.4090608853428</c:v>
                </c:pt>
                <c:pt idx="46" formatCode="#,##0.00">
                  <c:v>1216.3171088318593</c:v>
                </c:pt>
                <c:pt idx="47" formatCode="#,##0.00">
                  <c:v>1115.3627887988148</c:v>
                </c:pt>
                <c:pt idx="48" formatCode="#,##0.00">
                  <c:v>1022.787677328513</c:v>
                </c:pt>
                <c:pt idx="49" formatCode="#,##0.00">
                  <c:v>937.89630011024633</c:v>
                </c:pt>
                <c:pt idx="50" formatCode="#,##0.00">
                  <c:v>860.05090720109581</c:v>
                </c:pt>
                <c:pt idx="51" formatCode="#,##0.00">
                  <c:v>788.66668190340476</c:v>
                </c:pt>
                <c:pt idx="52" formatCode="#,##0.00">
                  <c:v>723.2073473054221</c:v>
                </c:pt>
                <c:pt idx="53" formatCode="#,##0.00">
                  <c:v>663.18113747907205</c:v>
                </c:pt>
                <c:pt idx="54" formatCode="#,##0.00">
                  <c:v>608.13710306830899</c:v>
                </c:pt>
                <c:pt idx="55" formatCode="#,##0.00">
                  <c:v>557.66172351363934</c:v>
                </c:pt>
                <c:pt idx="56" formatCode="#,##0.00">
                  <c:v>511.37580046200725</c:v>
                </c:pt>
                <c:pt idx="57" formatCode="#,##0.00">
                  <c:v>468.9316090236606</c:v>
                </c:pt>
                <c:pt idx="58" formatCode="#,##0.00">
                  <c:v>430.01028547469673</c:v>
                </c:pt>
                <c:pt idx="59" formatCode="#,##0.00">
                  <c:v>394.3194317802969</c:v>
                </c:pt>
                <c:pt idx="60" formatCode="#,##0.00">
                  <c:v>361.5909189425322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121-4FEF-86A8-2BFAFBD056E5}"/>
            </c:ext>
          </c:extLst>
        </c:ser>
        <c:ser>
          <c:idx val="3"/>
          <c:order val="3"/>
          <c:tx>
            <c:strRef>
              <c:f>'Energía '!$F$58</c:f>
              <c:strCache>
                <c:ptCount val="1"/>
                <c:pt idx="0">
                  <c:v>ESC III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'Energía '!$B$59:$B$119</c:f>
              <c:numCache>
                <c:formatCode>General</c:formatCode>
                <c:ptCount val="6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  <c:pt idx="51">
                  <c:v>2041</c:v>
                </c:pt>
                <c:pt idx="52">
                  <c:v>2042</c:v>
                </c:pt>
                <c:pt idx="53">
                  <c:v>2043</c:v>
                </c:pt>
                <c:pt idx="54">
                  <c:v>2044</c:v>
                </c:pt>
                <c:pt idx="55">
                  <c:v>2045</c:v>
                </c:pt>
                <c:pt idx="56">
                  <c:v>2046</c:v>
                </c:pt>
                <c:pt idx="57">
                  <c:v>2047</c:v>
                </c:pt>
                <c:pt idx="58">
                  <c:v>2048</c:v>
                </c:pt>
                <c:pt idx="59">
                  <c:v>2049</c:v>
                </c:pt>
                <c:pt idx="60">
                  <c:v>2050</c:v>
                </c:pt>
              </c:numCache>
            </c:numRef>
          </c:cat>
          <c:val>
            <c:numRef>
              <c:f>'Energía '!$F$59:$F$119</c:f>
              <c:numCache>
                <c:formatCode>General</c:formatCode>
                <c:ptCount val="61"/>
                <c:pt idx="28" formatCode="#,##0.00">
                  <c:v>1758.94</c:v>
                </c:pt>
                <c:pt idx="29" formatCode="#,##0.00">
                  <c:v>1797.3547039811699</c:v>
                </c:pt>
                <c:pt idx="30" formatCode="#,##0.00">
                  <c:v>1788.367930461264</c:v>
                </c:pt>
                <c:pt idx="31" formatCode="#,##0.00">
                  <c:v>1779.4260908089577</c:v>
                </c:pt>
                <c:pt idx="32" formatCode="#,##0.00">
                  <c:v>1770.5289603549129</c:v>
                </c:pt>
                <c:pt idx="33" formatCode="#,##0.00">
                  <c:v>1761.6763155531382</c:v>
                </c:pt>
                <c:pt idx="34" formatCode="#,##0.00">
                  <c:v>1752.8679339753726</c:v>
                </c:pt>
                <c:pt idx="35" formatCode="#,##0.00">
                  <c:v>1744.1035943054958</c:v>
                </c:pt>
                <c:pt idx="36" formatCode="#,##0.00">
                  <c:v>1735.3830763339683</c:v>
                </c:pt>
                <c:pt idx="37" formatCode="#,##0.00">
                  <c:v>1726.7061609522984</c:v>
                </c:pt>
                <c:pt idx="38" formatCode="#,##0.00">
                  <c:v>1718.072630147537</c:v>
                </c:pt>
                <c:pt idx="39" formatCode="#,##0.00">
                  <c:v>1709.4822669967994</c:v>
                </c:pt>
                <c:pt idx="40" formatCode="#,##0.00">
                  <c:v>1700.9348556618154</c:v>
                </c:pt>
                <c:pt idx="41" formatCode="#,##0.00">
                  <c:v>1692.4301813835064</c:v>
                </c:pt>
                <c:pt idx="42" formatCode="#,##0.00">
                  <c:v>1683.9680304765889</c:v>
                </c:pt>
                <c:pt idx="43" formatCode="#,##0.00">
                  <c:v>1675.548190324206</c:v>
                </c:pt>
                <c:pt idx="44" formatCode="#,##0.00">
                  <c:v>1667.1704493725849</c:v>
                </c:pt>
                <c:pt idx="45" formatCode="#,##0.00">
                  <c:v>1658.834597125722</c:v>
                </c:pt>
                <c:pt idx="46" formatCode="#,##0.00">
                  <c:v>1650.5404241400934</c:v>
                </c:pt>
                <c:pt idx="47" formatCode="#,##0.00">
                  <c:v>1642.287722019393</c:v>
                </c:pt>
                <c:pt idx="48" formatCode="#,##0.00">
                  <c:v>1634.0762834092959</c:v>
                </c:pt>
                <c:pt idx="49" formatCode="#,##0.00">
                  <c:v>1625.9059019922495</c:v>
                </c:pt>
                <c:pt idx="50" formatCode="#,##0.00">
                  <c:v>1617.7763724822883</c:v>
                </c:pt>
                <c:pt idx="51" formatCode="#,##0.00">
                  <c:v>1609.6874906198768</c:v>
                </c:pt>
                <c:pt idx="52" formatCode="#,##0.00">
                  <c:v>1601.6390531667773</c:v>
                </c:pt>
                <c:pt idx="53" formatCode="#,##0.00">
                  <c:v>1593.6308579009435</c:v>
                </c:pt>
                <c:pt idx="54" formatCode="#,##0.00">
                  <c:v>1585.6627036114387</c:v>
                </c:pt>
                <c:pt idx="55" formatCode="#,##0.00">
                  <c:v>1577.7343900933815</c:v>
                </c:pt>
                <c:pt idx="56" formatCode="#,##0.00">
                  <c:v>1569.8457181429146</c:v>
                </c:pt>
                <c:pt idx="57" formatCode="#,##0.00">
                  <c:v>1561.9964895522</c:v>
                </c:pt>
                <c:pt idx="58" formatCode="#,##0.00">
                  <c:v>1554.186507104439</c:v>
                </c:pt>
                <c:pt idx="59" formatCode="#,##0.00">
                  <c:v>1546.4155745689168</c:v>
                </c:pt>
                <c:pt idx="60" formatCode="#,##0.00">
                  <c:v>1538.6834966960721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121-4FEF-86A8-2BFAFBD056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88512063"/>
        <c:axId val="1788534527"/>
      </c:lineChart>
      <c:catAx>
        <c:axId val="17885120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788534527"/>
        <c:crosses val="autoZero"/>
        <c:auto val="1"/>
        <c:lblAlgn val="ctr"/>
        <c:lblOffset val="100"/>
        <c:noMultiLvlLbl val="0"/>
      </c:catAx>
      <c:valAx>
        <c:axId val="17885345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/>
                  <a:t>MtCO2e</a:t>
                </a:r>
                <a:r>
                  <a:rPr lang="es-MX" baseline="0"/>
                  <a:t> </a:t>
                </a:r>
                <a:endParaRPr lang="es-MX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7885120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'carga fiscal '!$J$90</c:f>
              <c:strCache>
                <c:ptCount val="1"/>
                <c:pt idx="0">
                  <c:v>Bebidas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'carga fiscal '!$K$74:$O$74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'carga fiscal '!$K$90:$O$90</c:f>
              <c:numCache>
                <c:formatCode>0</c:formatCode>
                <c:ptCount val="5"/>
                <c:pt idx="0">
                  <c:v>11.629834599152906</c:v>
                </c:pt>
                <c:pt idx="1">
                  <c:v>16.080140360880698</c:v>
                </c:pt>
                <c:pt idx="2">
                  <c:v>19.315662674395938</c:v>
                </c:pt>
                <c:pt idx="3">
                  <c:v>23.540744091995315</c:v>
                </c:pt>
                <c:pt idx="4">
                  <c:v>29.433618273575142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9D-45C6-AB33-4E8B56159E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4621471"/>
        <c:axId val="444623551"/>
      </c:barChart>
      <c:catAx>
        <c:axId val="444621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44623551"/>
        <c:crosses val="autoZero"/>
        <c:auto val="1"/>
        <c:lblAlgn val="ctr"/>
        <c:lblOffset val="100"/>
        <c:noMultiLvlLbl val="0"/>
      </c:catAx>
      <c:valAx>
        <c:axId val="444623551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446214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'carga fiscal '!$B$18</c:f>
              <c:strCache>
                <c:ptCount val="1"/>
                <c:pt idx="0">
                  <c:v>Bebidas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numRef>
              <c:f>'carga fiscal '!$C$15:$G$15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'carga fiscal '!$C$18:$G$18</c:f>
              <c:numCache>
                <c:formatCode>0.0</c:formatCode>
                <c:ptCount val="5"/>
                <c:pt idx="0">
                  <c:v>4.6641300000000001</c:v>
                </c:pt>
                <c:pt idx="1">
                  <c:v>3.1140999999999996</c:v>
                </c:pt>
                <c:pt idx="2">
                  <c:v>2.5306999999999999</c:v>
                </c:pt>
                <c:pt idx="3">
                  <c:v>2.0801400000000001</c:v>
                </c:pt>
                <c:pt idx="4">
                  <c:v>1.3544099999999999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A3-444C-B433-11B20C2C88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75614495"/>
        <c:axId val="1475612415"/>
      </c:barChart>
      <c:catAx>
        <c:axId val="14756144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75612415"/>
        <c:crosses val="autoZero"/>
        <c:auto val="1"/>
        <c:lblAlgn val="ctr"/>
        <c:lblOffset val="100"/>
        <c:noMultiLvlLbl val="0"/>
      </c:catAx>
      <c:valAx>
        <c:axId val="1475612415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756144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'carga fiscal '!$J$88</c:f>
              <c:strCache>
                <c:ptCount val="1"/>
                <c:pt idx="0">
                  <c:v>Electrodomesticos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'carga fiscal '!$K$74:$O$74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'carga fiscal '!$K$88:$O$88</c:f>
              <c:numCache>
                <c:formatCode>0</c:formatCode>
                <c:ptCount val="5"/>
                <c:pt idx="0">
                  <c:v>6.5415715286474798</c:v>
                </c:pt>
                <c:pt idx="1">
                  <c:v>10.064709101345519</c:v>
                </c:pt>
                <c:pt idx="2">
                  <c:v>14.545433422653764</c:v>
                </c:pt>
                <c:pt idx="3">
                  <c:v>20.497413443784517</c:v>
                </c:pt>
                <c:pt idx="4">
                  <c:v>48.350872503568716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D9-47A3-A762-69D75B8088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4621471"/>
        <c:axId val="444623551"/>
      </c:barChart>
      <c:catAx>
        <c:axId val="444621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44623551"/>
        <c:crosses val="autoZero"/>
        <c:auto val="1"/>
        <c:lblAlgn val="ctr"/>
        <c:lblOffset val="100"/>
        <c:noMultiLvlLbl val="0"/>
      </c:catAx>
      <c:valAx>
        <c:axId val="444623551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446214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'carga fiscal '!$B$21</c:f>
              <c:strCache>
                <c:ptCount val="1"/>
                <c:pt idx="0">
                  <c:v>Electrodomésticos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numRef>
              <c:f>'carga fiscal '!$C$15:$G$15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'carga fiscal '!$C$21:$G$21</c:f>
              <c:numCache>
                <c:formatCode>0.0</c:formatCode>
                <c:ptCount val="5"/>
                <c:pt idx="0">
                  <c:v>0.86409999999999998</c:v>
                </c:pt>
                <c:pt idx="1">
                  <c:v>0.63183999999999996</c:v>
                </c:pt>
                <c:pt idx="2">
                  <c:v>0.66382999999999992</c:v>
                </c:pt>
                <c:pt idx="3">
                  <c:v>0.65700000000000003</c:v>
                </c:pt>
                <c:pt idx="4">
                  <c:v>0.70696999999999999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3F-4284-8FEF-D98B899633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75614495"/>
        <c:axId val="1475612415"/>
      </c:barChart>
      <c:catAx>
        <c:axId val="14756144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75612415"/>
        <c:crosses val="autoZero"/>
        <c:auto val="1"/>
        <c:lblAlgn val="ctr"/>
        <c:lblOffset val="100"/>
        <c:noMultiLvlLbl val="0"/>
      </c:catAx>
      <c:valAx>
        <c:axId val="1475612415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756144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'carga fiscal '!$J$81</c:f>
              <c:strCache>
                <c:ptCount val="1"/>
                <c:pt idx="0">
                  <c:v>Combustible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'carga fiscal '!$K$74:$O$74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'carga fiscal '!$K$81:$O$81</c:f>
              <c:numCache>
                <c:formatCode>0</c:formatCode>
                <c:ptCount val="5"/>
                <c:pt idx="0">
                  <c:v>3.7304253906399936</c:v>
                </c:pt>
                <c:pt idx="1">
                  <c:v>7.8586660767564389</c:v>
                </c:pt>
                <c:pt idx="2">
                  <c:v>14.155873057862451</c:v>
                </c:pt>
                <c:pt idx="3">
                  <c:v>23.342541408333055</c:v>
                </c:pt>
                <c:pt idx="4">
                  <c:v>50.912494066408051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1B-4FD3-908C-7E28DD7241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4621471"/>
        <c:axId val="444623551"/>
      </c:barChart>
      <c:catAx>
        <c:axId val="444621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44623551"/>
        <c:crosses val="autoZero"/>
        <c:auto val="1"/>
        <c:lblAlgn val="ctr"/>
        <c:lblOffset val="100"/>
        <c:noMultiLvlLbl val="0"/>
      </c:catAx>
      <c:valAx>
        <c:axId val="444623551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446214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'carga fiscal '!$B$23</c:f>
              <c:strCache>
                <c:ptCount val="1"/>
                <c:pt idx="0">
                  <c:v>Combustible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numRef>
              <c:f>'carga fiscal '!$C$15:$G$15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'carga fiscal '!$C$23:$G$23</c:f>
              <c:numCache>
                <c:formatCode>0.0</c:formatCode>
                <c:ptCount val="5"/>
                <c:pt idx="0">
                  <c:v>3.4998799999999997</c:v>
                </c:pt>
                <c:pt idx="1">
                  <c:v>3.6113600000000003</c:v>
                </c:pt>
                <c:pt idx="2">
                  <c:v>4.1083699999999999</c:v>
                </c:pt>
                <c:pt idx="3">
                  <c:v>4.4366300000000001</c:v>
                </c:pt>
                <c:pt idx="4">
                  <c:v>4.4824099999999998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19-47B6-8738-3018F08981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75614495"/>
        <c:axId val="1475612415"/>
      </c:barChart>
      <c:catAx>
        <c:axId val="14756144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75612415"/>
        <c:crosses val="autoZero"/>
        <c:auto val="1"/>
        <c:lblAlgn val="ctr"/>
        <c:lblOffset val="100"/>
        <c:noMultiLvlLbl val="0"/>
      </c:catAx>
      <c:valAx>
        <c:axId val="1475612415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756144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'carga fiscal '!$J$81</c:f>
              <c:strCache>
                <c:ptCount val="1"/>
                <c:pt idx="0">
                  <c:v>Combustible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'carga fiscal '!$K$74:$O$74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'carga fiscal '!$K$81:$O$81</c:f>
              <c:numCache>
                <c:formatCode>0</c:formatCode>
                <c:ptCount val="5"/>
                <c:pt idx="0">
                  <c:v>3.7304253906399936</c:v>
                </c:pt>
                <c:pt idx="1">
                  <c:v>7.8586660767564389</c:v>
                </c:pt>
                <c:pt idx="2">
                  <c:v>14.155873057862451</c:v>
                </c:pt>
                <c:pt idx="3">
                  <c:v>23.342541408333055</c:v>
                </c:pt>
                <c:pt idx="4">
                  <c:v>50.912494066408051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20-49BE-A705-5B71246105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4621471"/>
        <c:axId val="444623551"/>
      </c:barChart>
      <c:catAx>
        <c:axId val="444621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44623551"/>
        <c:crosses val="autoZero"/>
        <c:auto val="1"/>
        <c:lblAlgn val="ctr"/>
        <c:lblOffset val="100"/>
        <c:noMultiLvlLbl val="0"/>
      </c:catAx>
      <c:valAx>
        <c:axId val="444623551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446214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'carga fiscal '!$J$89</c:f>
              <c:strCache>
                <c:ptCount val="1"/>
                <c:pt idx="0">
                  <c:v>Vehiculos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'carga fiscal '!$K$74:$O$74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'carga fiscal '!$K$89:$O$89</c:f>
              <c:numCache>
                <c:formatCode>0</c:formatCode>
                <c:ptCount val="5"/>
                <c:pt idx="0">
                  <c:v>2.63337901565543</c:v>
                </c:pt>
                <c:pt idx="1">
                  <c:v>6.1826451031599783</c:v>
                </c:pt>
                <c:pt idx="2">
                  <c:v>10.262834704273118</c:v>
                </c:pt>
                <c:pt idx="3">
                  <c:v>19.699433558010838</c:v>
                </c:pt>
                <c:pt idx="4">
                  <c:v>61.221707618900631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7C-4FEF-8EBE-A03A014BDC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4621471"/>
        <c:axId val="444623551"/>
      </c:barChart>
      <c:catAx>
        <c:axId val="444621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44623551"/>
        <c:crosses val="autoZero"/>
        <c:auto val="1"/>
        <c:lblAlgn val="ctr"/>
        <c:lblOffset val="100"/>
        <c:noMultiLvlLbl val="0"/>
      </c:catAx>
      <c:valAx>
        <c:axId val="444623551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446214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921279499129327E-2"/>
          <c:y val="1.7920396496640199E-2"/>
          <c:w val="0.92301842069930551"/>
          <c:h val="0.92270427273838973"/>
        </c:manualLayout>
      </c:layout>
      <c:scatterChart>
        <c:scatterStyle val="smoothMarker"/>
        <c:varyColors val="0"/>
        <c:ser>
          <c:idx val="0"/>
          <c:order val="0"/>
          <c:tx>
            <c:strRef>
              <c:f>Lorenz!$D$4</c:f>
              <c:strCache>
                <c:ptCount val="1"/>
                <c:pt idx="0">
                  <c:v>Agua </c:v>
                </c:pt>
              </c:strCache>
            </c:strRef>
          </c:tx>
          <c:spPr>
            <a:ln w="19050" cap="rnd">
              <a:solidFill>
                <a:schemeClr val="accent1"/>
              </a:solidFill>
              <a:prstDash val="lgDash"/>
              <a:round/>
            </a:ln>
            <a:effectLst/>
          </c:spPr>
          <c:marker>
            <c:symbol val="none"/>
          </c:marker>
          <c:xVal>
            <c:numRef>
              <c:f>Lorenz!$C$5:$C$25</c:f>
              <c:numCache>
                <c:formatCode>0.0</c:formatCode>
                <c:ptCount val="2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</c:numCache>
            </c:numRef>
          </c:xVal>
          <c:yVal>
            <c:numRef>
              <c:f>Lorenz!$D$5:$D$25</c:f>
              <c:numCache>
                <c:formatCode>0.00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6.4482999999999997E-3</c:v>
                </c:pt>
                <c:pt idx="8">
                  <c:v>2.1089E-2</c:v>
                </c:pt>
                <c:pt idx="9">
                  <c:v>4.1876799999999999E-2</c:v>
                </c:pt>
                <c:pt idx="10">
                  <c:v>6.8572999999999995E-2</c:v>
                </c:pt>
                <c:pt idx="11">
                  <c:v>0.1017086</c:v>
                </c:pt>
                <c:pt idx="12">
                  <c:v>0.14161509999999999</c:v>
                </c:pt>
                <c:pt idx="13">
                  <c:v>0.18531629999999999</c:v>
                </c:pt>
                <c:pt idx="14">
                  <c:v>0.23704130000000001</c:v>
                </c:pt>
                <c:pt idx="15">
                  <c:v>0.2980757</c:v>
                </c:pt>
                <c:pt idx="16">
                  <c:v>0.3703533</c:v>
                </c:pt>
                <c:pt idx="17">
                  <c:v>0.45332440000000002</c:v>
                </c:pt>
                <c:pt idx="18">
                  <c:v>0.55570459999999999</c:v>
                </c:pt>
                <c:pt idx="19">
                  <c:v>0.69099929999999998</c:v>
                </c:pt>
                <c:pt idx="20">
                  <c:v>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C184-45E0-99DB-DB8541BEA906}"/>
            </c:ext>
          </c:extLst>
        </c:ser>
        <c:ser>
          <c:idx val="1"/>
          <c:order val="1"/>
          <c:tx>
            <c:strRef>
              <c:f>Lorenz!$E$4</c:f>
              <c:strCache>
                <c:ptCount val="1"/>
                <c:pt idx="0">
                  <c:v>Energía 
</c:v>
                </c:pt>
              </c:strCache>
            </c:strRef>
          </c:tx>
          <c:spPr>
            <a:ln w="19050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Lorenz!$C$5:$C$25</c:f>
              <c:numCache>
                <c:formatCode>0.0</c:formatCode>
                <c:ptCount val="2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</c:numCache>
            </c:numRef>
          </c:xVal>
          <c:yVal>
            <c:numRef>
              <c:f>Lorenz!$E$5:$E$25</c:f>
              <c:numCache>
                <c:formatCode>0.00</c:formatCode>
                <c:ptCount val="21"/>
                <c:pt idx="0">
                  <c:v>0</c:v>
                </c:pt>
                <c:pt idx="1">
                  <c:v>1.164E-4</c:v>
                </c:pt>
                <c:pt idx="2">
                  <c:v>4.2757000000000003E-3</c:v>
                </c:pt>
                <c:pt idx="3">
                  <c:v>1.1994100000000001E-2</c:v>
                </c:pt>
                <c:pt idx="4">
                  <c:v>2.264E-2</c:v>
                </c:pt>
                <c:pt idx="5">
                  <c:v>3.6482500000000001E-2</c:v>
                </c:pt>
                <c:pt idx="6">
                  <c:v>5.43417E-2</c:v>
                </c:pt>
                <c:pt idx="7">
                  <c:v>7.66323E-2</c:v>
                </c:pt>
                <c:pt idx="8">
                  <c:v>0.10402409999999999</c:v>
                </c:pt>
                <c:pt idx="9">
                  <c:v>0.1361407</c:v>
                </c:pt>
                <c:pt idx="10">
                  <c:v>0.17323469999999999</c:v>
                </c:pt>
                <c:pt idx="11">
                  <c:v>0.21490020000000001</c:v>
                </c:pt>
                <c:pt idx="12">
                  <c:v>0.26149329999999998</c:v>
                </c:pt>
                <c:pt idx="13">
                  <c:v>0.31315140000000002</c:v>
                </c:pt>
                <c:pt idx="14">
                  <c:v>0.37074810000000002</c:v>
                </c:pt>
                <c:pt idx="15">
                  <c:v>0.43421710000000002</c:v>
                </c:pt>
                <c:pt idx="16">
                  <c:v>0.50434409999999996</c:v>
                </c:pt>
                <c:pt idx="17">
                  <c:v>0.58298459999999996</c:v>
                </c:pt>
                <c:pt idx="18">
                  <c:v>0.67480019999999996</c:v>
                </c:pt>
                <c:pt idx="19">
                  <c:v>0.79102130000000004</c:v>
                </c:pt>
                <c:pt idx="20">
                  <c:v>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C184-45E0-99DB-DB8541BEA906}"/>
            </c:ext>
          </c:extLst>
        </c:ser>
        <c:ser>
          <c:idx val="2"/>
          <c:order val="2"/>
          <c:tx>
            <c:strRef>
              <c:f>Lorenz!$F$4</c:f>
              <c:strCache>
                <c:ptCount val="1"/>
                <c:pt idx="0">
                  <c:v>Transporte </c:v>
                </c:pt>
              </c:strCache>
            </c:strRef>
          </c:tx>
          <c:spPr>
            <a:ln w="19050" cap="rnd">
              <a:solidFill>
                <a:schemeClr val="accent3"/>
              </a:solidFill>
              <a:prstDash val="lgDash"/>
              <a:round/>
            </a:ln>
            <a:effectLst/>
          </c:spPr>
          <c:marker>
            <c:symbol val="none"/>
          </c:marker>
          <c:xVal>
            <c:numRef>
              <c:f>Lorenz!$C$5:$C$25</c:f>
              <c:numCache>
                <c:formatCode>0.0</c:formatCode>
                <c:ptCount val="2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</c:numCache>
            </c:numRef>
          </c:xVal>
          <c:yVal>
            <c:numRef>
              <c:f>Lorenz!$F$5:$F$25</c:f>
              <c:numCache>
                <c:formatCode>0.00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1.6467999999999999E-3</c:v>
                </c:pt>
                <c:pt idx="3">
                  <c:v>6.1682999999999998E-3</c:v>
                </c:pt>
                <c:pt idx="4">
                  <c:v>1.342E-2</c:v>
                </c:pt>
                <c:pt idx="5">
                  <c:v>2.4025700000000001E-2</c:v>
                </c:pt>
                <c:pt idx="6">
                  <c:v>3.7844999999999997E-2</c:v>
                </c:pt>
                <c:pt idx="7">
                  <c:v>5.4903300000000002E-2</c:v>
                </c:pt>
                <c:pt idx="8">
                  <c:v>7.5542399999999996E-2</c:v>
                </c:pt>
                <c:pt idx="9">
                  <c:v>0.10000820000000001</c:v>
                </c:pt>
                <c:pt idx="10">
                  <c:v>0.12852659999999999</c:v>
                </c:pt>
                <c:pt idx="11">
                  <c:v>0.1613523</c:v>
                </c:pt>
                <c:pt idx="12">
                  <c:v>0.19888310000000001</c:v>
                </c:pt>
                <c:pt idx="13">
                  <c:v>0.24173169999999999</c:v>
                </c:pt>
                <c:pt idx="14">
                  <c:v>0.29075060000000003</c:v>
                </c:pt>
                <c:pt idx="15">
                  <c:v>0.34687879999999999</c:v>
                </c:pt>
                <c:pt idx="16">
                  <c:v>0.4116341</c:v>
                </c:pt>
                <c:pt idx="17">
                  <c:v>0.48787259999999999</c:v>
                </c:pt>
                <c:pt idx="18">
                  <c:v>0.5804068</c:v>
                </c:pt>
                <c:pt idx="19">
                  <c:v>0.70279480000000005</c:v>
                </c:pt>
                <c:pt idx="20">
                  <c:v>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C184-45E0-99DB-DB8541BEA906}"/>
            </c:ext>
          </c:extLst>
        </c:ser>
        <c:ser>
          <c:idx val="3"/>
          <c:order val="3"/>
          <c:tx>
            <c:strRef>
              <c:f>Lorenz!$G$4</c:f>
              <c:strCache>
                <c:ptCount val="1"/>
                <c:pt idx="0">
                  <c:v>Combus</c:v>
                </c:pt>
              </c:strCache>
            </c:strRef>
          </c:tx>
          <c:spPr>
            <a:ln w="19050" cap="rnd">
              <a:solidFill>
                <a:schemeClr val="accent4"/>
              </a:solidFill>
              <a:prstDash val="lgDash"/>
              <a:round/>
            </a:ln>
            <a:effectLst/>
          </c:spPr>
          <c:marker>
            <c:symbol val="none"/>
          </c:marker>
          <c:xVal>
            <c:numRef>
              <c:f>Lorenz!$C$5:$C$25</c:f>
              <c:numCache>
                <c:formatCode>0.0</c:formatCode>
                <c:ptCount val="2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</c:numCache>
            </c:numRef>
          </c:xVal>
          <c:yVal>
            <c:numRef>
              <c:f>Lorenz!$G$5:$G$25</c:f>
              <c:numCache>
                <c:formatCode>0.00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1.8561999999999999E-3</c:v>
                </c:pt>
                <c:pt idx="11">
                  <c:v>1.95309E-2</c:v>
                </c:pt>
                <c:pt idx="12">
                  <c:v>4.9746800000000001E-2</c:v>
                </c:pt>
                <c:pt idx="13">
                  <c:v>9.0399499999999994E-2</c:v>
                </c:pt>
                <c:pt idx="14">
                  <c:v>0.14583699999999999</c:v>
                </c:pt>
                <c:pt idx="15">
                  <c:v>0.2134597</c:v>
                </c:pt>
                <c:pt idx="16">
                  <c:v>0.29532639999999999</c:v>
                </c:pt>
                <c:pt idx="17">
                  <c:v>0.39945389999999997</c:v>
                </c:pt>
                <c:pt idx="18">
                  <c:v>0.53212150000000003</c:v>
                </c:pt>
                <c:pt idx="19">
                  <c:v>0.69791060000000005</c:v>
                </c:pt>
                <c:pt idx="20">
                  <c:v>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C184-45E0-99DB-DB8541BEA906}"/>
            </c:ext>
          </c:extLst>
        </c:ser>
        <c:ser>
          <c:idx val="4"/>
          <c:order val="4"/>
          <c:tx>
            <c:strRef>
              <c:f>Lorenz!$H$4</c:f>
              <c:strCache>
                <c:ptCount val="1"/>
                <c:pt idx="0">
                  <c:v>Trans. publico</c:v>
                </c:pt>
              </c:strCache>
            </c:strRef>
          </c:tx>
          <c:spPr>
            <a:ln w="19050" cap="rnd">
              <a:solidFill>
                <a:schemeClr val="accent5"/>
              </a:solidFill>
              <a:prstDash val="lgDash"/>
              <a:round/>
            </a:ln>
            <a:effectLst/>
          </c:spPr>
          <c:marker>
            <c:symbol val="none"/>
          </c:marker>
          <c:xVal>
            <c:numRef>
              <c:f>Lorenz!$C$5:$C$25</c:f>
              <c:numCache>
                <c:formatCode>0.0</c:formatCode>
                <c:ptCount val="2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</c:numCache>
            </c:numRef>
          </c:xVal>
          <c:yVal>
            <c:numRef>
              <c:f>Lorenz!$H$5:$H$25</c:f>
              <c:numCache>
                <c:formatCode>0.00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1.1596199999999999E-2</c:v>
                </c:pt>
                <c:pt idx="14">
                  <c:v>4.1929899999999999E-2</c:v>
                </c:pt>
                <c:pt idx="15">
                  <c:v>9.2051300000000003E-2</c:v>
                </c:pt>
                <c:pt idx="16">
                  <c:v>0.1659687</c:v>
                </c:pt>
                <c:pt idx="17">
                  <c:v>0.26668819999999999</c:v>
                </c:pt>
                <c:pt idx="18">
                  <c:v>0.40571190000000001</c:v>
                </c:pt>
                <c:pt idx="19">
                  <c:v>0.60542969999999996</c:v>
                </c:pt>
                <c:pt idx="20">
                  <c:v>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C184-45E0-99DB-DB8541BEA906}"/>
            </c:ext>
          </c:extLst>
        </c:ser>
        <c:ser>
          <c:idx val="5"/>
          <c:order val="5"/>
          <c:tx>
            <c:strRef>
              <c:f>Lorenz!$I$4</c:f>
              <c:strCache>
                <c:ptCount val="1"/>
                <c:pt idx="0">
                  <c:v>Alimentos </c:v>
                </c:pt>
              </c:strCache>
            </c:strRef>
          </c:tx>
          <c:spPr>
            <a:ln w="19050" cap="rnd">
              <a:solidFill>
                <a:schemeClr val="accent6"/>
              </a:solidFill>
              <a:prstDash val="lgDash"/>
              <a:round/>
            </a:ln>
            <a:effectLst/>
          </c:spPr>
          <c:marker>
            <c:symbol val="none"/>
          </c:marker>
          <c:xVal>
            <c:numRef>
              <c:f>Lorenz!$C$5:$C$25</c:f>
              <c:numCache>
                <c:formatCode>0.0</c:formatCode>
                <c:ptCount val="2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</c:numCache>
            </c:numRef>
          </c:xVal>
          <c:yVal>
            <c:numRef>
              <c:f>Lorenz!$I$5:$I$25</c:f>
              <c:numCache>
                <c:formatCode>0.00</c:formatCode>
                <c:ptCount val="21"/>
                <c:pt idx="0">
                  <c:v>0</c:v>
                </c:pt>
                <c:pt idx="1">
                  <c:v>5.4872000000000002E-3</c:v>
                </c:pt>
                <c:pt idx="2">
                  <c:v>1.8288700000000001E-2</c:v>
                </c:pt>
                <c:pt idx="3">
                  <c:v>3.5631799999999998E-2</c:v>
                </c:pt>
                <c:pt idx="4">
                  <c:v>5.6852199999999999E-2</c:v>
                </c:pt>
                <c:pt idx="5">
                  <c:v>8.1487199999999996E-2</c:v>
                </c:pt>
                <c:pt idx="6">
                  <c:v>0.10936079999999999</c:v>
                </c:pt>
                <c:pt idx="7">
                  <c:v>0.14044480000000001</c:v>
                </c:pt>
                <c:pt idx="8">
                  <c:v>0.17475199999999999</c:v>
                </c:pt>
                <c:pt idx="9">
                  <c:v>0.21229690000000001</c:v>
                </c:pt>
                <c:pt idx="10">
                  <c:v>0.25318659999999998</c:v>
                </c:pt>
                <c:pt idx="11">
                  <c:v>0.2975487</c:v>
                </c:pt>
                <c:pt idx="12">
                  <c:v>0.34565390000000001</c:v>
                </c:pt>
                <c:pt idx="13">
                  <c:v>0.39776080000000003</c:v>
                </c:pt>
                <c:pt idx="14">
                  <c:v>0.45420640000000001</c:v>
                </c:pt>
                <c:pt idx="15">
                  <c:v>0.51581149999999998</c:v>
                </c:pt>
                <c:pt idx="16">
                  <c:v>0.5833045</c:v>
                </c:pt>
                <c:pt idx="17">
                  <c:v>0.65840480000000001</c:v>
                </c:pt>
                <c:pt idx="18">
                  <c:v>0.74368780000000001</c:v>
                </c:pt>
                <c:pt idx="19">
                  <c:v>0.8452788</c:v>
                </c:pt>
                <c:pt idx="20">
                  <c:v>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C184-45E0-99DB-DB8541BEA906}"/>
            </c:ext>
          </c:extLst>
        </c:ser>
        <c:ser>
          <c:idx val="6"/>
          <c:order val="6"/>
          <c:tx>
            <c:strRef>
              <c:f>Lorenz!$J$4</c:f>
              <c:strCache>
                <c:ptCount val="1"/>
                <c:pt idx="0">
                  <c:v>Vivienda </c:v>
                </c:pt>
              </c:strCache>
            </c:strRef>
          </c:tx>
          <c:spPr>
            <a:ln w="19050" cap="rnd">
              <a:solidFill>
                <a:schemeClr val="accent1">
                  <a:lumMod val="60000"/>
                </a:schemeClr>
              </a:solidFill>
              <a:prstDash val="lgDash"/>
              <a:round/>
            </a:ln>
            <a:effectLst/>
          </c:spPr>
          <c:marker>
            <c:symbol val="none"/>
          </c:marker>
          <c:xVal>
            <c:numRef>
              <c:f>Lorenz!$C$5:$C$25</c:f>
              <c:numCache>
                <c:formatCode>0.0</c:formatCode>
                <c:ptCount val="2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</c:numCache>
            </c:numRef>
          </c:xVal>
          <c:yVal>
            <c:numRef>
              <c:f>Lorenz!$J$5:$J$25</c:f>
              <c:numCache>
                <c:formatCode>0.00</c:formatCode>
                <c:ptCount val="21"/>
                <c:pt idx="0">
                  <c:v>0</c:v>
                </c:pt>
                <c:pt idx="1">
                  <c:v>7.1759999999999999E-4</c:v>
                </c:pt>
                <c:pt idx="2">
                  <c:v>4.9264E-3</c:v>
                </c:pt>
                <c:pt idx="3">
                  <c:v>1.2133400000000001E-2</c:v>
                </c:pt>
                <c:pt idx="4">
                  <c:v>2.2325500000000002E-2</c:v>
                </c:pt>
                <c:pt idx="5">
                  <c:v>3.5802800000000003E-2</c:v>
                </c:pt>
                <c:pt idx="6">
                  <c:v>5.2700400000000001E-2</c:v>
                </c:pt>
                <c:pt idx="7">
                  <c:v>7.3109499999999994E-2</c:v>
                </c:pt>
                <c:pt idx="8">
                  <c:v>9.6842499999999998E-2</c:v>
                </c:pt>
                <c:pt idx="9">
                  <c:v>0.1237998</c:v>
                </c:pt>
                <c:pt idx="10">
                  <c:v>0.15417610000000001</c:v>
                </c:pt>
                <c:pt idx="11">
                  <c:v>0.18822349999999999</c:v>
                </c:pt>
                <c:pt idx="12">
                  <c:v>0.2262084</c:v>
                </c:pt>
                <c:pt idx="13">
                  <c:v>0.268451</c:v>
                </c:pt>
                <c:pt idx="14">
                  <c:v>0.31579220000000002</c:v>
                </c:pt>
                <c:pt idx="15">
                  <c:v>0.3698128</c:v>
                </c:pt>
                <c:pt idx="16">
                  <c:v>0.43298389999999998</c:v>
                </c:pt>
                <c:pt idx="17">
                  <c:v>0.50940739999999995</c:v>
                </c:pt>
                <c:pt idx="18">
                  <c:v>0.6053461</c:v>
                </c:pt>
                <c:pt idx="19">
                  <c:v>0.73382429999999998</c:v>
                </c:pt>
                <c:pt idx="20">
                  <c:v>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6-C184-45E0-99DB-DB8541BEA906}"/>
            </c:ext>
          </c:extLst>
        </c:ser>
        <c:ser>
          <c:idx val="7"/>
          <c:order val="7"/>
          <c:tx>
            <c:strRef>
              <c:f>Lorenz!$K$4</c:f>
              <c:strCache>
                <c:ptCount val="1"/>
                <c:pt idx="0">
                  <c:v>Salud</c:v>
                </c:pt>
              </c:strCache>
            </c:strRef>
          </c:tx>
          <c:spPr>
            <a:ln w="19050" cap="rnd">
              <a:solidFill>
                <a:schemeClr val="accent2">
                  <a:lumMod val="60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Lorenz!$C$5:$C$25</c:f>
              <c:numCache>
                <c:formatCode>0.0</c:formatCode>
                <c:ptCount val="2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</c:numCache>
            </c:numRef>
          </c:xVal>
          <c:yVal>
            <c:numRef>
              <c:f>Lorenz!$K$5:$K$25</c:f>
              <c:numCache>
                <c:formatCode>0.00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5.0449999999999996E-4</c:v>
                </c:pt>
                <c:pt idx="8">
                  <c:v>2.5393E-3</c:v>
                </c:pt>
                <c:pt idx="9">
                  <c:v>6.2984E-3</c:v>
                </c:pt>
                <c:pt idx="10">
                  <c:v>1.22814E-2</c:v>
                </c:pt>
                <c:pt idx="11">
                  <c:v>2.09032E-2</c:v>
                </c:pt>
                <c:pt idx="12">
                  <c:v>3.2870000000000003E-2</c:v>
                </c:pt>
                <c:pt idx="13">
                  <c:v>4.9083399999999999E-2</c:v>
                </c:pt>
                <c:pt idx="14">
                  <c:v>7.0510500000000004E-2</c:v>
                </c:pt>
                <c:pt idx="15">
                  <c:v>9.9331500000000003E-2</c:v>
                </c:pt>
                <c:pt idx="16">
                  <c:v>0.1384725</c:v>
                </c:pt>
                <c:pt idx="17">
                  <c:v>0.19303300000000001</c:v>
                </c:pt>
                <c:pt idx="18">
                  <c:v>0.27378029999999998</c:v>
                </c:pt>
                <c:pt idx="19">
                  <c:v>0.41014410000000001</c:v>
                </c:pt>
                <c:pt idx="20">
                  <c:v>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7-C184-45E0-99DB-DB8541BEA906}"/>
            </c:ext>
          </c:extLst>
        </c:ser>
        <c:ser>
          <c:idx val="8"/>
          <c:order val="8"/>
          <c:tx>
            <c:strRef>
              <c:f>Lorenz!$L$4</c:f>
              <c:strCache>
                <c:ptCount val="1"/>
                <c:pt idx="0">
                  <c:v>Equidad</c:v>
                </c:pt>
              </c:strCache>
            </c:strRef>
          </c:tx>
          <c:spPr>
            <a:ln w="19050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Lorenz!$C$5:$C$25</c:f>
              <c:numCache>
                <c:formatCode>0.0</c:formatCode>
                <c:ptCount val="2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</c:numCache>
            </c:numRef>
          </c:xVal>
          <c:yVal>
            <c:numRef>
              <c:f>Lorenz!$L$5:$L$25</c:f>
              <c:numCache>
                <c:formatCode>0.0</c:formatCode>
                <c:ptCount val="2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8-C184-45E0-99DB-DB8541BEA9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51435087"/>
        <c:axId val="1251430927"/>
      </c:scatterChart>
      <c:valAx>
        <c:axId val="1251435087"/>
        <c:scaling>
          <c:orientation val="minMax"/>
          <c:max val="1"/>
        </c:scaling>
        <c:delete val="0"/>
        <c:axPos val="b"/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251430927"/>
        <c:crosses val="autoZero"/>
        <c:crossBetween val="midCat"/>
      </c:valAx>
      <c:valAx>
        <c:axId val="1251430927"/>
        <c:scaling>
          <c:orientation val="minMax"/>
          <c:max val="1"/>
          <c:min val="0"/>
        </c:scaling>
        <c:delete val="0"/>
        <c:axPos val="l"/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251435087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  <a:prstDash val="dash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544310192520408"/>
          <c:y val="5.5065970767340558E-2"/>
          <c:w val="0.80414506453042844"/>
          <c:h val="0.7026287792816354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gastos!$B$4:$B$10</c:f>
              <c:strCache>
                <c:ptCount val="7"/>
                <c:pt idx="0">
                  <c:v>Alimentos</c:v>
                </c:pt>
                <c:pt idx="1">
                  <c:v>Vivienda</c:v>
                </c:pt>
                <c:pt idx="2">
                  <c:v>Transporte</c:v>
                </c:pt>
                <c:pt idx="3">
                  <c:v>Energía</c:v>
                </c:pt>
                <c:pt idx="4">
                  <c:v>Agua</c:v>
                </c:pt>
                <c:pt idx="5">
                  <c:v>Salud</c:v>
                </c:pt>
                <c:pt idx="6">
                  <c:v>Educación</c:v>
                </c:pt>
              </c:strCache>
            </c:strRef>
          </c:cat>
          <c:val>
            <c:numRef>
              <c:f>gastos!$E$4:$E$10</c:f>
              <c:numCache>
                <c:formatCode>0.0</c:formatCode>
                <c:ptCount val="7"/>
                <c:pt idx="0">
                  <c:v>38.200309186027397</c:v>
                </c:pt>
                <c:pt idx="1">
                  <c:v>10.003425560133989</c:v>
                </c:pt>
                <c:pt idx="2">
                  <c:v>19.130290311793281</c:v>
                </c:pt>
                <c:pt idx="3">
                  <c:v>5.3645617833600667</c:v>
                </c:pt>
                <c:pt idx="4">
                  <c:v>1.2786655973156644</c:v>
                </c:pt>
                <c:pt idx="5">
                  <c:v>4.3689778156899868</c:v>
                </c:pt>
                <c:pt idx="6">
                  <c:v>5.3020585951448442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8D-4E13-B2D7-BDBCA10751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9218480"/>
        <c:axId val="1189215568"/>
      </c:barChart>
      <c:catAx>
        <c:axId val="118921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189215568"/>
        <c:crosses val="autoZero"/>
        <c:auto val="1"/>
        <c:lblAlgn val="ctr"/>
        <c:lblOffset val="100"/>
        <c:noMultiLvlLbl val="0"/>
      </c:catAx>
      <c:valAx>
        <c:axId val="118921556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/>
                  <a:t>Porcentaje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189218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MX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6838112464627053E-2"/>
          <c:y val="1.5313194395355485E-2"/>
          <c:w val="0.94679786377260933"/>
          <c:h val="0.82726066918363139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Gráfico!$C$1</c:f>
              <c:strCache>
                <c:ptCount val="1"/>
                <c:pt idx="0">
                  <c:v>Energía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Gráfico!$A$2:$A$49</c:f>
              <c:strCache>
                <c:ptCount val="48"/>
                <c:pt idx="0">
                  <c:v>  Ecuador</c:v>
                </c:pt>
                <c:pt idx="1">
                  <c:v>  Panama</c:v>
                </c:pt>
                <c:pt idx="2">
                  <c:v>  El Salvador</c:v>
                </c:pt>
                <c:pt idx="3">
                  <c:v>  Peru</c:v>
                </c:pt>
                <c:pt idx="4">
                  <c:v>Colombia</c:v>
                </c:pt>
                <c:pt idx="5">
                  <c:v>  Jamaica</c:v>
                </c:pt>
                <c:pt idx="6">
                  <c:v>  Brazil</c:v>
                </c:pt>
                <c:pt idx="7">
                  <c:v>  Guatemala</c:v>
                </c:pt>
                <c:pt idx="8">
                  <c:v>  Paraguay</c:v>
                </c:pt>
                <c:pt idx="9">
                  <c:v>  Nicaragua</c:v>
                </c:pt>
                <c:pt idx="10">
                  <c:v>Chile</c:v>
                </c:pt>
                <c:pt idx="11">
                  <c:v>  Dominican Republic</c:v>
                </c:pt>
                <c:pt idx="12">
                  <c:v>Mexico</c:v>
                </c:pt>
                <c:pt idx="13">
                  <c:v>  Argentina</c:v>
                </c:pt>
                <c:pt idx="14">
                  <c:v>  Uruguay</c:v>
                </c:pt>
                <c:pt idx="15">
                  <c:v>  Honduras</c:v>
                </c:pt>
                <c:pt idx="17">
                  <c:v>Australia</c:v>
                </c:pt>
                <c:pt idx="18">
                  <c:v>United States</c:v>
                </c:pt>
                <c:pt idx="19">
                  <c:v>New Zealand</c:v>
                </c:pt>
                <c:pt idx="20">
                  <c:v>Ireland</c:v>
                </c:pt>
                <c:pt idx="21">
                  <c:v>Japan</c:v>
                </c:pt>
                <c:pt idx="22">
                  <c:v>Switzerland</c:v>
                </c:pt>
                <c:pt idx="23">
                  <c:v>Luxembourg</c:v>
                </c:pt>
                <c:pt idx="24">
                  <c:v>Germany</c:v>
                </c:pt>
                <c:pt idx="25">
                  <c:v>Spain</c:v>
                </c:pt>
                <c:pt idx="26">
                  <c:v>Iceland</c:v>
                </c:pt>
                <c:pt idx="27">
                  <c:v>Slovak Republic</c:v>
                </c:pt>
                <c:pt idx="28">
                  <c:v>Lithuania</c:v>
                </c:pt>
                <c:pt idx="29">
                  <c:v>Norway</c:v>
                </c:pt>
                <c:pt idx="30">
                  <c:v>Belgium</c:v>
                </c:pt>
                <c:pt idx="31">
                  <c:v>United Kingdom</c:v>
                </c:pt>
                <c:pt idx="32">
                  <c:v>Sweden</c:v>
                </c:pt>
                <c:pt idx="33">
                  <c:v>Austria</c:v>
                </c:pt>
                <c:pt idx="34">
                  <c:v>Czech Republic</c:v>
                </c:pt>
                <c:pt idx="35">
                  <c:v>France</c:v>
                </c:pt>
                <c:pt idx="36">
                  <c:v>Portugal</c:v>
                </c:pt>
                <c:pt idx="37">
                  <c:v>Poland</c:v>
                </c:pt>
                <c:pt idx="38">
                  <c:v>Hungary</c:v>
                </c:pt>
                <c:pt idx="39">
                  <c:v>Türkiye</c:v>
                </c:pt>
                <c:pt idx="40">
                  <c:v>Finland</c:v>
                </c:pt>
                <c:pt idx="41">
                  <c:v>Estonia</c:v>
                </c:pt>
                <c:pt idx="42">
                  <c:v>Italy</c:v>
                </c:pt>
                <c:pt idx="43">
                  <c:v>Denmark</c:v>
                </c:pt>
                <c:pt idx="44">
                  <c:v>Latvia</c:v>
                </c:pt>
                <c:pt idx="45">
                  <c:v>Netherlands</c:v>
                </c:pt>
                <c:pt idx="46">
                  <c:v>Slovenia</c:v>
                </c:pt>
                <c:pt idx="47">
                  <c:v>Greece</c:v>
                </c:pt>
              </c:strCache>
            </c:strRef>
          </c:cat>
          <c:val>
            <c:numRef>
              <c:f>Gráfico!$C$2:$C$49</c:f>
              <c:numCache>
                <c:formatCode>#,##0.00</c:formatCode>
                <c:ptCount val="48"/>
                <c:pt idx="0">
                  <c:v>0</c:v>
                </c:pt>
                <c:pt idx="1">
                  <c:v>0.24</c:v>
                </c:pt>
                <c:pt idx="2">
                  <c:v>0.03</c:v>
                </c:pt>
                <c:pt idx="3">
                  <c:v>0.46</c:v>
                </c:pt>
                <c:pt idx="4">
                  <c:v>0.37</c:v>
                </c:pt>
                <c:pt idx="6">
                  <c:v>0.03</c:v>
                </c:pt>
                <c:pt idx="7">
                  <c:v>0.57999999999999996</c:v>
                </c:pt>
                <c:pt idx="8">
                  <c:v>0.84</c:v>
                </c:pt>
                <c:pt idx="9">
                  <c:v>1.28</c:v>
                </c:pt>
                <c:pt idx="10">
                  <c:v>0.9</c:v>
                </c:pt>
                <c:pt idx="11">
                  <c:v>1.0900000000000001</c:v>
                </c:pt>
                <c:pt idx="12">
                  <c:v>1.28</c:v>
                </c:pt>
                <c:pt idx="13">
                  <c:v>1.47</c:v>
                </c:pt>
                <c:pt idx="14">
                  <c:v>0.98</c:v>
                </c:pt>
                <c:pt idx="15">
                  <c:v>2.04</c:v>
                </c:pt>
                <c:pt idx="18">
                  <c:v>0.41</c:v>
                </c:pt>
                <c:pt idx="19">
                  <c:v>0.42</c:v>
                </c:pt>
                <c:pt idx="20">
                  <c:v>0.74</c:v>
                </c:pt>
                <c:pt idx="21">
                  <c:v>0.76</c:v>
                </c:pt>
                <c:pt idx="22">
                  <c:v>0.94</c:v>
                </c:pt>
                <c:pt idx="23">
                  <c:v>1.28</c:v>
                </c:pt>
                <c:pt idx="24">
                  <c:v>1.41</c:v>
                </c:pt>
                <c:pt idx="25">
                  <c:v>1.43</c:v>
                </c:pt>
                <c:pt idx="26">
                  <c:v>1.1000000000000001</c:v>
                </c:pt>
                <c:pt idx="27">
                  <c:v>1.5</c:v>
                </c:pt>
                <c:pt idx="28">
                  <c:v>1.74</c:v>
                </c:pt>
                <c:pt idx="29">
                  <c:v>1.28</c:v>
                </c:pt>
                <c:pt idx="30">
                  <c:v>1.21</c:v>
                </c:pt>
                <c:pt idx="31">
                  <c:v>1.54</c:v>
                </c:pt>
                <c:pt idx="32">
                  <c:v>1.57</c:v>
                </c:pt>
                <c:pt idx="33">
                  <c:v>1.21</c:v>
                </c:pt>
                <c:pt idx="34">
                  <c:v>1.83</c:v>
                </c:pt>
                <c:pt idx="35">
                  <c:v>1.7</c:v>
                </c:pt>
                <c:pt idx="36">
                  <c:v>1.8</c:v>
                </c:pt>
                <c:pt idx="37">
                  <c:v>2.19</c:v>
                </c:pt>
                <c:pt idx="38">
                  <c:v>1.92</c:v>
                </c:pt>
                <c:pt idx="39">
                  <c:v>1.37</c:v>
                </c:pt>
                <c:pt idx="40">
                  <c:v>1.9</c:v>
                </c:pt>
                <c:pt idx="41">
                  <c:v>2.2400000000000002</c:v>
                </c:pt>
                <c:pt idx="42">
                  <c:v>2.4300000000000002</c:v>
                </c:pt>
                <c:pt idx="43">
                  <c:v>1.65</c:v>
                </c:pt>
                <c:pt idx="44">
                  <c:v>2.68</c:v>
                </c:pt>
                <c:pt idx="45">
                  <c:v>2.09</c:v>
                </c:pt>
                <c:pt idx="46">
                  <c:v>2.84</c:v>
                </c:pt>
                <c:pt idx="47">
                  <c:v>2.92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03-4D57-A53D-0D925CB9BCFC}"/>
            </c:ext>
          </c:extLst>
        </c:ser>
        <c:ser>
          <c:idx val="2"/>
          <c:order val="2"/>
          <c:tx>
            <c:strRef>
              <c:f>Gráfico!$D$1</c:f>
              <c:strCache>
                <c:ptCount val="1"/>
                <c:pt idx="0">
                  <c:v>  Transporte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Gráfico!$A$2:$A$49</c:f>
              <c:strCache>
                <c:ptCount val="48"/>
                <c:pt idx="0">
                  <c:v>  Ecuador</c:v>
                </c:pt>
                <c:pt idx="1">
                  <c:v>  Panama</c:v>
                </c:pt>
                <c:pt idx="2">
                  <c:v>  El Salvador</c:v>
                </c:pt>
                <c:pt idx="3">
                  <c:v>  Peru</c:v>
                </c:pt>
                <c:pt idx="4">
                  <c:v>Colombia</c:v>
                </c:pt>
                <c:pt idx="5">
                  <c:v>  Jamaica</c:v>
                </c:pt>
                <c:pt idx="6">
                  <c:v>  Brazil</c:v>
                </c:pt>
                <c:pt idx="7">
                  <c:v>  Guatemala</c:v>
                </c:pt>
                <c:pt idx="8">
                  <c:v>  Paraguay</c:v>
                </c:pt>
                <c:pt idx="9">
                  <c:v>  Nicaragua</c:v>
                </c:pt>
                <c:pt idx="10">
                  <c:v>Chile</c:v>
                </c:pt>
                <c:pt idx="11">
                  <c:v>  Dominican Republic</c:v>
                </c:pt>
                <c:pt idx="12">
                  <c:v>Mexico</c:v>
                </c:pt>
                <c:pt idx="13">
                  <c:v>  Argentina</c:v>
                </c:pt>
                <c:pt idx="14">
                  <c:v>  Uruguay</c:v>
                </c:pt>
                <c:pt idx="15">
                  <c:v>  Honduras</c:v>
                </c:pt>
                <c:pt idx="17">
                  <c:v>Australia</c:v>
                </c:pt>
                <c:pt idx="18">
                  <c:v>United States</c:v>
                </c:pt>
                <c:pt idx="19">
                  <c:v>New Zealand</c:v>
                </c:pt>
                <c:pt idx="20">
                  <c:v>Ireland</c:v>
                </c:pt>
                <c:pt idx="21">
                  <c:v>Japan</c:v>
                </c:pt>
                <c:pt idx="22">
                  <c:v>Switzerland</c:v>
                </c:pt>
                <c:pt idx="23">
                  <c:v>Luxembourg</c:v>
                </c:pt>
                <c:pt idx="24">
                  <c:v>Germany</c:v>
                </c:pt>
                <c:pt idx="25">
                  <c:v>Spain</c:v>
                </c:pt>
                <c:pt idx="26">
                  <c:v>Iceland</c:v>
                </c:pt>
                <c:pt idx="27">
                  <c:v>Slovak Republic</c:v>
                </c:pt>
                <c:pt idx="28">
                  <c:v>Lithuania</c:v>
                </c:pt>
                <c:pt idx="29">
                  <c:v>Norway</c:v>
                </c:pt>
                <c:pt idx="30">
                  <c:v>Belgium</c:v>
                </c:pt>
                <c:pt idx="31">
                  <c:v>United Kingdom</c:v>
                </c:pt>
                <c:pt idx="32">
                  <c:v>Sweden</c:v>
                </c:pt>
                <c:pt idx="33">
                  <c:v>Austria</c:v>
                </c:pt>
                <c:pt idx="34">
                  <c:v>Czech Republic</c:v>
                </c:pt>
                <c:pt idx="35">
                  <c:v>France</c:v>
                </c:pt>
                <c:pt idx="36">
                  <c:v>Portugal</c:v>
                </c:pt>
                <c:pt idx="37">
                  <c:v>Poland</c:v>
                </c:pt>
                <c:pt idx="38">
                  <c:v>Hungary</c:v>
                </c:pt>
                <c:pt idx="39">
                  <c:v>Türkiye</c:v>
                </c:pt>
                <c:pt idx="40">
                  <c:v>Finland</c:v>
                </c:pt>
                <c:pt idx="41">
                  <c:v>Estonia</c:v>
                </c:pt>
                <c:pt idx="42">
                  <c:v>Italy</c:v>
                </c:pt>
                <c:pt idx="43">
                  <c:v>Denmark</c:v>
                </c:pt>
                <c:pt idx="44">
                  <c:v>Latvia</c:v>
                </c:pt>
                <c:pt idx="45">
                  <c:v>Netherlands</c:v>
                </c:pt>
                <c:pt idx="46">
                  <c:v>Slovenia</c:v>
                </c:pt>
                <c:pt idx="47">
                  <c:v>Greece</c:v>
                </c:pt>
              </c:strCache>
            </c:strRef>
          </c:cat>
          <c:val>
            <c:numRef>
              <c:f>Gráfico!$D$2:$D$49</c:f>
              <c:numCache>
                <c:formatCode>#,##0.00</c:formatCode>
                <c:ptCount val="48"/>
                <c:pt idx="0">
                  <c:v>0.24</c:v>
                </c:pt>
                <c:pt idx="1">
                  <c:v>0.13</c:v>
                </c:pt>
                <c:pt idx="2">
                  <c:v>0.43</c:v>
                </c:pt>
                <c:pt idx="3">
                  <c:v>0.03</c:v>
                </c:pt>
                <c:pt idx="4">
                  <c:v>0.18</c:v>
                </c:pt>
                <c:pt idx="5">
                  <c:v>0.69</c:v>
                </c:pt>
                <c:pt idx="6">
                  <c:v>0.7</c:v>
                </c:pt>
                <c:pt idx="7">
                  <c:v>0.17</c:v>
                </c:pt>
                <c:pt idx="8">
                  <c:v>0.04</c:v>
                </c:pt>
                <c:pt idx="9">
                  <c:v>0.01</c:v>
                </c:pt>
                <c:pt idx="10">
                  <c:v>0.31</c:v>
                </c:pt>
                <c:pt idx="11">
                  <c:v>0.28999999999999998</c:v>
                </c:pt>
                <c:pt idx="12">
                  <c:v>0.1</c:v>
                </c:pt>
                <c:pt idx="13">
                  <c:v>0.28000000000000003</c:v>
                </c:pt>
                <c:pt idx="14">
                  <c:v>0.77</c:v>
                </c:pt>
                <c:pt idx="15">
                  <c:v>0</c:v>
                </c:pt>
                <c:pt idx="18">
                  <c:v>0.24</c:v>
                </c:pt>
                <c:pt idx="19">
                  <c:v>0.65</c:v>
                </c:pt>
                <c:pt idx="20">
                  <c:v>0.47</c:v>
                </c:pt>
                <c:pt idx="21">
                  <c:v>0.48</c:v>
                </c:pt>
                <c:pt idx="22">
                  <c:v>0.38</c:v>
                </c:pt>
                <c:pt idx="23">
                  <c:v>0.12</c:v>
                </c:pt>
                <c:pt idx="24">
                  <c:v>0.28999999999999998</c:v>
                </c:pt>
                <c:pt idx="25">
                  <c:v>0.23</c:v>
                </c:pt>
                <c:pt idx="26">
                  <c:v>0.51</c:v>
                </c:pt>
                <c:pt idx="27">
                  <c:v>0.22</c:v>
                </c:pt>
                <c:pt idx="28">
                  <c:v>0.1</c:v>
                </c:pt>
                <c:pt idx="29">
                  <c:v>0.6</c:v>
                </c:pt>
                <c:pt idx="30">
                  <c:v>0.67</c:v>
                </c:pt>
                <c:pt idx="31">
                  <c:v>0.43</c:v>
                </c:pt>
                <c:pt idx="32">
                  <c:v>0.44</c:v>
                </c:pt>
                <c:pt idx="33">
                  <c:v>0.87</c:v>
                </c:pt>
                <c:pt idx="34">
                  <c:v>0.39</c:v>
                </c:pt>
                <c:pt idx="35">
                  <c:v>0.28000000000000003</c:v>
                </c:pt>
                <c:pt idx="36">
                  <c:v>0.56000000000000005</c:v>
                </c:pt>
                <c:pt idx="37">
                  <c:v>0.18</c:v>
                </c:pt>
                <c:pt idx="38">
                  <c:v>0.3</c:v>
                </c:pt>
                <c:pt idx="39">
                  <c:v>1.26</c:v>
                </c:pt>
                <c:pt idx="40">
                  <c:v>0.8</c:v>
                </c:pt>
                <c:pt idx="41">
                  <c:v>0.05</c:v>
                </c:pt>
                <c:pt idx="42">
                  <c:v>0.56999999999999995</c:v>
                </c:pt>
                <c:pt idx="43">
                  <c:v>1.34</c:v>
                </c:pt>
                <c:pt idx="44">
                  <c:v>0.5</c:v>
                </c:pt>
                <c:pt idx="45">
                  <c:v>0.95</c:v>
                </c:pt>
                <c:pt idx="46">
                  <c:v>0.38</c:v>
                </c:pt>
                <c:pt idx="47">
                  <c:v>0.84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03-4D57-A53D-0D925CB9BCFC}"/>
            </c:ext>
          </c:extLst>
        </c:ser>
        <c:ser>
          <c:idx val="3"/>
          <c:order val="3"/>
          <c:tx>
            <c:strRef>
              <c:f>Gráfico!$E$1</c:f>
              <c:strCache>
                <c:ptCount val="1"/>
                <c:pt idx="0">
                  <c:v>Otro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Gráfico!$A$2:$A$49</c:f>
              <c:strCache>
                <c:ptCount val="48"/>
                <c:pt idx="0">
                  <c:v>  Ecuador</c:v>
                </c:pt>
                <c:pt idx="1">
                  <c:v>  Panama</c:v>
                </c:pt>
                <c:pt idx="2">
                  <c:v>  El Salvador</c:v>
                </c:pt>
                <c:pt idx="3">
                  <c:v>  Peru</c:v>
                </c:pt>
                <c:pt idx="4">
                  <c:v>Colombia</c:v>
                </c:pt>
                <c:pt idx="5">
                  <c:v>  Jamaica</c:v>
                </c:pt>
                <c:pt idx="6">
                  <c:v>  Brazil</c:v>
                </c:pt>
                <c:pt idx="7">
                  <c:v>  Guatemala</c:v>
                </c:pt>
                <c:pt idx="8">
                  <c:v>  Paraguay</c:v>
                </c:pt>
                <c:pt idx="9">
                  <c:v>  Nicaragua</c:v>
                </c:pt>
                <c:pt idx="10">
                  <c:v>Chile</c:v>
                </c:pt>
                <c:pt idx="11">
                  <c:v>  Dominican Republic</c:v>
                </c:pt>
                <c:pt idx="12">
                  <c:v>Mexico</c:v>
                </c:pt>
                <c:pt idx="13">
                  <c:v>  Argentina</c:v>
                </c:pt>
                <c:pt idx="14">
                  <c:v>  Uruguay</c:v>
                </c:pt>
                <c:pt idx="15">
                  <c:v>  Honduras</c:v>
                </c:pt>
                <c:pt idx="17">
                  <c:v>Australia</c:v>
                </c:pt>
                <c:pt idx="18">
                  <c:v>United States</c:v>
                </c:pt>
                <c:pt idx="19">
                  <c:v>New Zealand</c:v>
                </c:pt>
                <c:pt idx="20">
                  <c:v>Ireland</c:v>
                </c:pt>
                <c:pt idx="21">
                  <c:v>Japan</c:v>
                </c:pt>
                <c:pt idx="22">
                  <c:v>Switzerland</c:v>
                </c:pt>
                <c:pt idx="23">
                  <c:v>Luxembourg</c:v>
                </c:pt>
                <c:pt idx="24">
                  <c:v>Germany</c:v>
                </c:pt>
                <c:pt idx="25">
                  <c:v>Spain</c:v>
                </c:pt>
                <c:pt idx="26">
                  <c:v>Iceland</c:v>
                </c:pt>
                <c:pt idx="27">
                  <c:v>Slovak Republic</c:v>
                </c:pt>
                <c:pt idx="28">
                  <c:v>Lithuania</c:v>
                </c:pt>
                <c:pt idx="29">
                  <c:v>Norway</c:v>
                </c:pt>
                <c:pt idx="30">
                  <c:v>Belgium</c:v>
                </c:pt>
                <c:pt idx="31">
                  <c:v>United Kingdom</c:v>
                </c:pt>
                <c:pt idx="32">
                  <c:v>Sweden</c:v>
                </c:pt>
                <c:pt idx="33">
                  <c:v>Austria</c:v>
                </c:pt>
                <c:pt idx="34">
                  <c:v>Czech Republic</c:v>
                </c:pt>
                <c:pt idx="35">
                  <c:v>France</c:v>
                </c:pt>
                <c:pt idx="36">
                  <c:v>Portugal</c:v>
                </c:pt>
                <c:pt idx="37">
                  <c:v>Poland</c:v>
                </c:pt>
                <c:pt idx="38">
                  <c:v>Hungary</c:v>
                </c:pt>
                <c:pt idx="39">
                  <c:v>Türkiye</c:v>
                </c:pt>
                <c:pt idx="40">
                  <c:v>Finland</c:v>
                </c:pt>
                <c:pt idx="41">
                  <c:v>Estonia</c:v>
                </c:pt>
                <c:pt idx="42">
                  <c:v>Italy</c:v>
                </c:pt>
                <c:pt idx="43">
                  <c:v>Denmark</c:v>
                </c:pt>
                <c:pt idx="44">
                  <c:v>Latvia</c:v>
                </c:pt>
                <c:pt idx="45">
                  <c:v>Netherlands</c:v>
                </c:pt>
                <c:pt idx="46">
                  <c:v>Slovenia</c:v>
                </c:pt>
                <c:pt idx="47">
                  <c:v>Greece</c:v>
                </c:pt>
              </c:strCache>
            </c:strRef>
          </c:cat>
          <c:val>
            <c:numRef>
              <c:f>Gráfico!$E$2:$E$49</c:f>
              <c:numCache>
                <c:formatCode>#,##0.00</c:formatCode>
                <c:ptCount val="48"/>
                <c:pt idx="0">
                  <c:v>3.0000000000000027E-2</c:v>
                </c:pt>
                <c:pt idx="1">
                  <c:v>0</c:v>
                </c:pt>
                <c:pt idx="2">
                  <c:v>5.5511151231257827E-17</c:v>
                </c:pt>
                <c:pt idx="3">
                  <c:v>9.9999999999999811E-3</c:v>
                </c:pt>
                <c:pt idx="4">
                  <c:v>1.0000000000000064E-2</c:v>
                </c:pt>
                <c:pt idx="5">
                  <c:v>1.0000000000000009E-2</c:v>
                </c:pt>
                <c:pt idx="6">
                  <c:v>0</c:v>
                </c:pt>
                <c:pt idx="7">
                  <c:v>3.0000000000000054E-2</c:v>
                </c:pt>
                <c:pt idx="8">
                  <c:v>1.0000000000000044E-2</c:v>
                </c:pt>
                <c:pt idx="9">
                  <c:v>1.0000000000000018E-2</c:v>
                </c:pt>
                <c:pt idx="10">
                  <c:v>0.14000000000000007</c:v>
                </c:pt>
                <c:pt idx="11">
                  <c:v>-1.6653345369377348E-16</c:v>
                </c:pt>
                <c:pt idx="12">
                  <c:v>4.9999999999999906E-2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7">
                  <c:v>0.56000000000000005</c:v>
                </c:pt>
                <c:pt idx="18">
                  <c:v>1.0000000000000064E-2</c:v>
                </c:pt>
                <c:pt idx="19">
                  <c:v>1.1102230246251565E-16</c:v>
                </c:pt>
                <c:pt idx="20">
                  <c:v>0</c:v>
                </c:pt>
                <c:pt idx="21">
                  <c:v>1.0000000000000009E-2</c:v>
                </c:pt>
                <c:pt idx="22">
                  <c:v>5.0000000000000155E-2</c:v>
                </c:pt>
                <c:pt idx="23">
                  <c:v>9.9999999999998979E-3</c:v>
                </c:pt>
                <c:pt idx="24">
                  <c:v>1.0000000000000064E-2</c:v>
                </c:pt>
                <c:pt idx="25">
                  <c:v>9.0000000000000052E-2</c:v>
                </c:pt>
                <c:pt idx="26">
                  <c:v>0.20999999999999996</c:v>
                </c:pt>
                <c:pt idx="27">
                  <c:v>0.17999999999999991</c:v>
                </c:pt>
                <c:pt idx="28">
                  <c:v>0.13999999999999999</c:v>
                </c:pt>
                <c:pt idx="29">
                  <c:v>9.9999999999999978E-2</c:v>
                </c:pt>
                <c:pt idx="30">
                  <c:v>0.12999999999999978</c:v>
                </c:pt>
                <c:pt idx="31">
                  <c:v>5.9999999999999776E-2</c:v>
                </c:pt>
                <c:pt idx="32">
                  <c:v>5.9999999999999776E-2</c:v>
                </c:pt>
                <c:pt idx="33">
                  <c:v>2.0000000000000129E-2</c:v>
                </c:pt>
                <c:pt idx="34">
                  <c:v>5.999999999999972E-2</c:v>
                </c:pt>
                <c:pt idx="35">
                  <c:v>0.39999999999999991</c:v>
                </c:pt>
                <c:pt idx="36">
                  <c:v>1.9999999999999796E-2</c:v>
                </c:pt>
                <c:pt idx="37">
                  <c:v>4.0000000000000202E-2</c:v>
                </c:pt>
                <c:pt idx="38">
                  <c:v>0.24000000000000002</c:v>
                </c:pt>
                <c:pt idx="39">
                  <c:v>-2.2204460492503131E-16</c:v>
                </c:pt>
                <c:pt idx="40">
                  <c:v>3.0000000000000027E-2</c:v>
                </c:pt>
                <c:pt idx="41">
                  <c:v>0.7</c:v>
                </c:pt>
                <c:pt idx="42">
                  <c:v>7.999999999999996E-2</c:v>
                </c:pt>
                <c:pt idx="43">
                  <c:v>0.17999999999999994</c:v>
                </c:pt>
                <c:pt idx="44">
                  <c:v>0.12999999999999989</c:v>
                </c:pt>
                <c:pt idx="45">
                  <c:v>0.51</c:v>
                </c:pt>
                <c:pt idx="46">
                  <c:v>0.39</c:v>
                </c:pt>
                <c:pt idx="47">
                  <c:v>1.000000000000012E-2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03-4D57-A53D-0D925CB9B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65044623"/>
        <c:axId val="1165342111"/>
      </c:barChart>
      <c:lineChart>
        <c:grouping val="standard"/>
        <c:varyColors val="0"/>
        <c:ser>
          <c:idx val="0"/>
          <c:order val="0"/>
          <c:tx>
            <c:strRef>
              <c:f>Gráfico!$B$1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strRef>
              <c:f>Gráfico!$A$2:$A$49</c:f>
              <c:strCache>
                <c:ptCount val="48"/>
                <c:pt idx="0">
                  <c:v>  Ecuador</c:v>
                </c:pt>
                <c:pt idx="1">
                  <c:v>  Panama</c:v>
                </c:pt>
                <c:pt idx="2">
                  <c:v>  El Salvador</c:v>
                </c:pt>
                <c:pt idx="3">
                  <c:v>  Peru</c:v>
                </c:pt>
                <c:pt idx="4">
                  <c:v>Colombia</c:v>
                </c:pt>
                <c:pt idx="5">
                  <c:v>  Jamaica</c:v>
                </c:pt>
                <c:pt idx="6">
                  <c:v>  Brazil</c:v>
                </c:pt>
                <c:pt idx="7">
                  <c:v>  Guatemala</c:v>
                </c:pt>
                <c:pt idx="8">
                  <c:v>  Paraguay</c:v>
                </c:pt>
                <c:pt idx="9">
                  <c:v>  Nicaragua</c:v>
                </c:pt>
                <c:pt idx="10">
                  <c:v>Chile</c:v>
                </c:pt>
                <c:pt idx="11">
                  <c:v>  Dominican Republic</c:v>
                </c:pt>
                <c:pt idx="12">
                  <c:v>Mexico</c:v>
                </c:pt>
                <c:pt idx="13">
                  <c:v>  Argentina</c:v>
                </c:pt>
                <c:pt idx="14">
                  <c:v>  Uruguay</c:v>
                </c:pt>
                <c:pt idx="15">
                  <c:v>  Honduras</c:v>
                </c:pt>
                <c:pt idx="17">
                  <c:v>Australia</c:v>
                </c:pt>
                <c:pt idx="18">
                  <c:v>United States</c:v>
                </c:pt>
                <c:pt idx="19">
                  <c:v>New Zealand</c:v>
                </c:pt>
                <c:pt idx="20">
                  <c:v>Ireland</c:v>
                </c:pt>
                <c:pt idx="21">
                  <c:v>Japan</c:v>
                </c:pt>
                <c:pt idx="22">
                  <c:v>Switzerland</c:v>
                </c:pt>
                <c:pt idx="23">
                  <c:v>Luxembourg</c:v>
                </c:pt>
                <c:pt idx="24">
                  <c:v>Germany</c:v>
                </c:pt>
                <c:pt idx="25">
                  <c:v>Spain</c:v>
                </c:pt>
                <c:pt idx="26">
                  <c:v>Iceland</c:v>
                </c:pt>
                <c:pt idx="27">
                  <c:v>Slovak Republic</c:v>
                </c:pt>
                <c:pt idx="28">
                  <c:v>Lithuania</c:v>
                </c:pt>
                <c:pt idx="29">
                  <c:v>Norway</c:v>
                </c:pt>
                <c:pt idx="30">
                  <c:v>Belgium</c:v>
                </c:pt>
                <c:pt idx="31">
                  <c:v>United Kingdom</c:v>
                </c:pt>
                <c:pt idx="32">
                  <c:v>Sweden</c:v>
                </c:pt>
                <c:pt idx="33">
                  <c:v>Austria</c:v>
                </c:pt>
                <c:pt idx="34">
                  <c:v>Czech Republic</c:v>
                </c:pt>
                <c:pt idx="35">
                  <c:v>France</c:v>
                </c:pt>
                <c:pt idx="36">
                  <c:v>Portugal</c:v>
                </c:pt>
                <c:pt idx="37">
                  <c:v>Poland</c:v>
                </c:pt>
                <c:pt idx="38">
                  <c:v>Hungary</c:v>
                </c:pt>
                <c:pt idx="39">
                  <c:v>Türkiye</c:v>
                </c:pt>
                <c:pt idx="40">
                  <c:v>Finland</c:v>
                </c:pt>
                <c:pt idx="41">
                  <c:v>Estonia</c:v>
                </c:pt>
                <c:pt idx="42">
                  <c:v>Italy</c:v>
                </c:pt>
                <c:pt idx="43">
                  <c:v>Denmark</c:v>
                </c:pt>
                <c:pt idx="44">
                  <c:v>Latvia</c:v>
                </c:pt>
                <c:pt idx="45">
                  <c:v>Netherlands</c:v>
                </c:pt>
                <c:pt idx="46">
                  <c:v>Slovenia</c:v>
                </c:pt>
                <c:pt idx="47">
                  <c:v>Greece</c:v>
                </c:pt>
              </c:strCache>
            </c:strRef>
          </c:cat>
          <c:val>
            <c:numRef>
              <c:f>Gráfico!$B$2:$B$49</c:f>
              <c:numCache>
                <c:formatCode>#,##0.00</c:formatCode>
                <c:ptCount val="48"/>
                <c:pt idx="0">
                  <c:v>0.27</c:v>
                </c:pt>
                <c:pt idx="1">
                  <c:v>0.37</c:v>
                </c:pt>
                <c:pt idx="2">
                  <c:v>0.46</c:v>
                </c:pt>
                <c:pt idx="3">
                  <c:v>0.5</c:v>
                </c:pt>
                <c:pt idx="4">
                  <c:v>0.56000000000000005</c:v>
                </c:pt>
                <c:pt idx="5">
                  <c:v>0.7</c:v>
                </c:pt>
                <c:pt idx="6">
                  <c:v>0.73</c:v>
                </c:pt>
                <c:pt idx="7">
                  <c:v>0.78</c:v>
                </c:pt>
                <c:pt idx="8">
                  <c:v>0.89</c:v>
                </c:pt>
                <c:pt idx="9">
                  <c:v>1.3</c:v>
                </c:pt>
                <c:pt idx="10">
                  <c:v>1.35</c:v>
                </c:pt>
                <c:pt idx="11">
                  <c:v>1.38</c:v>
                </c:pt>
                <c:pt idx="12">
                  <c:v>1.43</c:v>
                </c:pt>
                <c:pt idx="13">
                  <c:v>1.75</c:v>
                </c:pt>
                <c:pt idx="14">
                  <c:v>1.75</c:v>
                </c:pt>
                <c:pt idx="15">
                  <c:v>2.04</c:v>
                </c:pt>
                <c:pt idx="17">
                  <c:v>0.56000000000000005</c:v>
                </c:pt>
                <c:pt idx="18">
                  <c:v>0.66</c:v>
                </c:pt>
                <c:pt idx="19">
                  <c:v>1.07</c:v>
                </c:pt>
                <c:pt idx="20">
                  <c:v>1.21</c:v>
                </c:pt>
                <c:pt idx="21">
                  <c:v>1.25</c:v>
                </c:pt>
                <c:pt idx="22">
                  <c:v>1.37</c:v>
                </c:pt>
                <c:pt idx="23">
                  <c:v>1.41</c:v>
                </c:pt>
                <c:pt idx="24">
                  <c:v>1.71</c:v>
                </c:pt>
                <c:pt idx="25">
                  <c:v>1.75</c:v>
                </c:pt>
                <c:pt idx="26">
                  <c:v>1.82</c:v>
                </c:pt>
                <c:pt idx="27">
                  <c:v>1.9</c:v>
                </c:pt>
                <c:pt idx="28">
                  <c:v>1.98</c:v>
                </c:pt>
                <c:pt idx="29">
                  <c:v>1.98</c:v>
                </c:pt>
                <c:pt idx="30">
                  <c:v>2.0099999999999998</c:v>
                </c:pt>
                <c:pt idx="31">
                  <c:v>2.0299999999999998</c:v>
                </c:pt>
                <c:pt idx="32">
                  <c:v>2.0699999999999998</c:v>
                </c:pt>
                <c:pt idx="33">
                  <c:v>2.1</c:v>
                </c:pt>
                <c:pt idx="34">
                  <c:v>2.2799999999999998</c:v>
                </c:pt>
                <c:pt idx="35">
                  <c:v>2.38</c:v>
                </c:pt>
                <c:pt idx="36">
                  <c:v>2.38</c:v>
                </c:pt>
                <c:pt idx="37">
                  <c:v>2.41</c:v>
                </c:pt>
                <c:pt idx="38">
                  <c:v>2.46</c:v>
                </c:pt>
                <c:pt idx="39">
                  <c:v>2.63</c:v>
                </c:pt>
                <c:pt idx="40">
                  <c:v>2.73</c:v>
                </c:pt>
                <c:pt idx="41">
                  <c:v>2.99</c:v>
                </c:pt>
                <c:pt idx="42">
                  <c:v>3.08</c:v>
                </c:pt>
                <c:pt idx="43">
                  <c:v>3.17</c:v>
                </c:pt>
                <c:pt idx="44">
                  <c:v>3.31</c:v>
                </c:pt>
                <c:pt idx="45">
                  <c:v>3.55</c:v>
                </c:pt>
                <c:pt idx="46">
                  <c:v>3.61</c:v>
                </c:pt>
                <c:pt idx="47">
                  <c:v>3.77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F03-4D57-A53D-0D925CB9B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5044623"/>
        <c:axId val="1165342111"/>
      </c:lineChart>
      <c:catAx>
        <c:axId val="1165044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165342111"/>
        <c:crosses val="autoZero"/>
        <c:auto val="1"/>
        <c:lblAlgn val="ctr"/>
        <c:lblOffset val="100"/>
        <c:noMultiLvlLbl val="0"/>
      </c:catAx>
      <c:valAx>
        <c:axId val="116534211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1650446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'gastos quintil '!$B$18</c:f>
              <c:strCache>
                <c:ptCount val="1"/>
                <c:pt idx="0">
                  <c:v>Quintil 1</c:v>
                </c:pt>
              </c:strCache>
            </c:strRef>
          </c:tx>
          <c:spPr>
            <a:solidFill>
              <a:schemeClr val="accent1">
                <a:shade val="53000"/>
              </a:schemeClr>
            </a:solidFill>
            <a:ln>
              <a:noFill/>
            </a:ln>
            <a:effectLst/>
          </c:spPr>
          <c:invertIfNegative val="0"/>
          <c:cat>
            <c:strRef>
              <c:f>'gastos quintil '!$C$17:$K$17</c:f>
              <c:strCache>
                <c:ptCount val="9"/>
                <c:pt idx="0">
                  <c:v>Alimentos</c:v>
                </c:pt>
                <c:pt idx="1">
                  <c:v>Vivienda</c:v>
                </c:pt>
                <c:pt idx="2">
                  <c:v>Transporte</c:v>
                </c:pt>
                <c:pt idx="3">
                  <c:v>Energía</c:v>
                </c:pt>
                <c:pt idx="4">
                  <c:v>Agua</c:v>
                </c:pt>
                <c:pt idx="5">
                  <c:v>Salud</c:v>
                </c:pt>
                <c:pt idx="6">
                  <c:v>Educación</c:v>
                </c:pt>
                <c:pt idx="7">
                  <c:v>Transporte privado</c:v>
                </c:pt>
                <c:pt idx="8">
                  <c:v>Transporte Publico</c:v>
                </c:pt>
              </c:strCache>
            </c:strRef>
          </c:cat>
          <c:val>
            <c:numRef>
              <c:f>'gastos quintil '!$C$18:$K$18</c:f>
              <c:numCache>
                <c:formatCode>0.0%</c:formatCode>
                <c:ptCount val="9"/>
                <c:pt idx="0">
                  <c:v>0.48536807233491136</c:v>
                </c:pt>
                <c:pt idx="1">
                  <c:v>0.12243671292331919</c:v>
                </c:pt>
                <c:pt idx="2">
                  <c:v>0.12950601060513101</c:v>
                </c:pt>
                <c:pt idx="3">
                  <c:v>5.8394907995789669E-2</c:v>
                </c:pt>
                <c:pt idx="4">
                  <c:v>1.3107488196132732E-2</c:v>
                </c:pt>
                <c:pt idx="5">
                  <c:v>4.2056936853883307E-2</c:v>
                </c:pt>
                <c:pt idx="6">
                  <c:v>2.7031325931327399E-2</c:v>
                </c:pt>
                <c:pt idx="7">
                  <c:v>2.5977417944790193E-2</c:v>
                </c:pt>
                <c:pt idx="8">
                  <c:v>4.8495403527823652E-2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58-4051-8517-1A4CB82C2136}"/>
            </c:ext>
          </c:extLst>
        </c:ser>
        <c:ser>
          <c:idx val="1"/>
          <c:order val="1"/>
          <c:tx>
            <c:strRef>
              <c:f>'gastos quintil '!$B$19</c:f>
              <c:strCache>
                <c:ptCount val="1"/>
                <c:pt idx="0">
                  <c:v>Quintil 2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'gastos quintil '!$C$17:$K$17</c:f>
              <c:strCache>
                <c:ptCount val="9"/>
                <c:pt idx="0">
                  <c:v>Alimentos</c:v>
                </c:pt>
                <c:pt idx="1">
                  <c:v>Vivienda</c:v>
                </c:pt>
                <c:pt idx="2">
                  <c:v>Transporte</c:v>
                </c:pt>
                <c:pt idx="3">
                  <c:v>Energía</c:v>
                </c:pt>
                <c:pt idx="4">
                  <c:v>Agua</c:v>
                </c:pt>
                <c:pt idx="5">
                  <c:v>Salud</c:v>
                </c:pt>
                <c:pt idx="6">
                  <c:v>Educación</c:v>
                </c:pt>
                <c:pt idx="7">
                  <c:v>Transporte privado</c:v>
                </c:pt>
                <c:pt idx="8">
                  <c:v>Transporte Publico</c:v>
                </c:pt>
              </c:strCache>
            </c:strRef>
          </c:cat>
          <c:val>
            <c:numRef>
              <c:f>'gastos quintil '!$C$19:$K$19</c:f>
              <c:numCache>
                <c:formatCode>0.0%</c:formatCode>
                <c:ptCount val="9"/>
                <c:pt idx="0">
                  <c:v>0.44572043469493916</c:v>
                </c:pt>
                <c:pt idx="1">
                  <c:v>0.12405277045321932</c:v>
                </c:pt>
                <c:pt idx="2">
                  <c:v>0.15865964621845233</c:v>
                </c:pt>
                <c:pt idx="3">
                  <c:v>5.6835197606253454E-2</c:v>
                </c:pt>
                <c:pt idx="4">
                  <c:v>1.4194156135610652E-2</c:v>
                </c:pt>
                <c:pt idx="5">
                  <c:v>3.815508257673484E-2</c:v>
                </c:pt>
                <c:pt idx="6">
                  <c:v>3.4447434376302245E-2</c:v>
                </c:pt>
                <c:pt idx="7">
                  <c:v>3.878249000729822E-2</c:v>
                </c:pt>
                <c:pt idx="8">
                  <c:v>4.819929994242278E-2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58-4051-8517-1A4CB82C2136}"/>
            </c:ext>
          </c:extLst>
        </c:ser>
        <c:ser>
          <c:idx val="2"/>
          <c:order val="2"/>
          <c:tx>
            <c:strRef>
              <c:f>'gastos quintil '!$B$20</c:f>
              <c:strCache>
                <c:ptCount val="1"/>
                <c:pt idx="0">
                  <c:v>Quintil 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'gastos quintil '!$C$17:$K$17</c:f>
              <c:strCache>
                <c:ptCount val="9"/>
                <c:pt idx="0">
                  <c:v>Alimentos</c:v>
                </c:pt>
                <c:pt idx="1">
                  <c:v>Vivienda</c:v>
                </c:pt>
                <c:pt idx="2">
                  <c:v>Transporte</c:v>
                </c:pt>
                <c:pt idx="3">
                  <c:v>Energía</c:v>
                </c:pt>
                <c:pt idx="4">
                  <c:v>Agua</c:v>
                </c:pt>
                <c:pt idx="5">
                  <c:v>Salud</c:v>
                </c:pt>
                <c:pt idx="6">
                  <c:v>Educación</c:v>
                </c:pt>
                <c:pt idx="7">
                  <c:v>Transporte privado</c:v>
                </c:pt>
                <c:pt idx="8">
                  <c:v>Transporte Publico</c:v>
                </c:pt>
              </c:strCache>
            </c:strRef>
          </c:cat>
          <c:val>
            <c:numRef>
              <c:f>'gastos quintil '!$C$20:$K$20</c:f>
              <c:numCache>
                <c:formatCode>0.0%</c:formatCode>
                <c:ptCount val="9"/>
                <c:pt idx="0">
                  <c:v>0.41073447465703511</c:v>
                </c:pt>
                <c:pt idx="1">
                  <c:v>0.11103285563953233</c:v>
                </c:pt>
                <c:pt idx="2">
                  <c:v>0.18548978082521003</c:v>
                </c:pt>
                <c:pt idx="3">
                  <c:v>5.3060474900825376E-2</c:v>
                </c:pt>
                <c:pt idx="4">
                  <c:v>1.395750893286744E-2</c:v>
                </c:pt>
                <c:pt idx="5">
                  <c:v>3.9685871130436083E-2</c:v>
                </c:pt>
                <c:pt idx="6">
                  <c:v>4.7087286564673439E-2</c:v>
                </c:pt>
                <c:pt idx="7">
                  <c:v>5.4614015630765511E-2</c:v>
                </c:pt>
                <c:pt idx="8">
                  <c:v>4.4459683931934335E-2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58-4051-8517-1A4CB82C2136}"/>
            </c:ext>
          </c:extLst>
        </c:ser>
        <c:ser>
          <c:idx val="3"/>
          <c:order val="3"/>
          <c:tx>
            <c:strRef>
              <c:f>'gastos quintil '!$B$21</c:f>
              <c:strCache>
                <c:ptCount val="1"/>
                <c:pt idx="0">
                  <c:v>Quintil 4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'gastos quintil '!$C$17:$K$17</c:f>
              <c:strCache>
                <c:ptCount val="9"/>
                <c:pt idx="0">
                  <c:v>Alimentos</c:v>
                </c:pt>
                <c:pt idx="1">
                  <c:v>Vivienda</c:v>
                </c:pt>
                <c:pt idx="2">
                  <c:v>Transporte</c:v>
                </c:pt>
                <c:pt idx="3">
                  <c:v>Energía</c:v>
                </c:pt>
                <c:pt idx="4">
                  <c:v>Agua</c:v>
                </c:pt>
                <c:pt idx="5">
                  <c:v>Salud</c:v>
                </c:pt>
                <c:pt idx="6">
                  <c:v>Educación</c:v>
                </c:pt>
                <c:pt idx="7">
                  <c:v>Transporte privado</c:v>
                </c:pt>
                <c:pt idx="8">
                  <c:v>Transporte Publico</c:v>
                </c:pt>
              </c:strCache>
            </c:strRef>
          </c:cat>
          <c:val>
            <c:numRef>
              <c:f>'gastos quintil '!$C$21:$K$21</c:f>
              <c:numCache>
                <c:formatCode>0.0%</c:formatCode>
                <c:ptCount val="9"/>
                <c:pt idx="0">
                  <c:v>0.37365898590704627</c:v>
                </c:pt>
                <c:pt idx="1">
                  <c:v>0.10496128799588432</c:v>
                </c:pt>
                <c:pt idx="2">
                  <c:v>0.19975307250363772</c:v>
                </c:pt>
                <c:pt idx="3">
                  <c:v>4.9420046536809072E-2</c:v>
                </c:pt>
                <c:pt idx="4">
                  <c:v>1.2570659243170875E-2</c:v>
                </c:pt>
                <c:pt idx="5">
                  <c:v>4.2790780741985994E-2</c:v>
                </c:pt>
                <c:pt idx="6">
                  <c:v>6.0618060181986295E-2</c:v>
                </c:pt>
                <c:pt idx="7">
                  <c:v>6.6351126858735524E-2</c:v>
                </c:pt>
                <c:pt idx="8">
                  <c:v>3.7658031017938159E-2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558-4051-8517-1A4CB82C2136}"/>
            </c:ext>
          </c:extLst>
        </c:ser>
        <c:ser>
          <c:idx val="4"/>
          <c:order val="4"/>
          <c:tx>
            <c:strRef>
              <c:f>'gastos quintil '!$B$22</c:f>
              <c:strCache>
                <c:ptCount val="1"/>
                <c:pt idx="0">
                  <c:v>Quintil 5</c:v>
                </c:pt>
              </c:strCache>
            </c:strRef>
          </c:tx>
          <c:spPr>
            <a:solidFill>
              <a:schemeClr val="accent1">
                <a:tint val="54000"/>
              </a:schemeClr>
            </a:solidFill>
            <a:ln>
              <a:noFill/>
            </a:ln>
            <a:effectLst/>
          </c:spPr>
          <c:invertIfNegative val="0"/>
          <c:cat>
            <c:strRef>
              <c:f>'gastos quintil '!$C$17:$K$17</c:f>
              <c:strCache>
                <c:ptCount val="9"/>
                <c:pt idx="0">
                  <c:v>Alimentos</c:v>
                </c:pt>
                <c:pt idx="1">
                  <c:v>Vivienda</c:v>
                </c:pt>
                <c:pt idx="2">
                  <c:v>Transporte</c:v>
                </c:pt>
                <c:pt idx="3">
                  <c:v>Energía</c:v>
                </c:pt>
                <c:pt idx="4">
                  <c:v>Agua</c:v>
                </c:pt>
                <c:pt idx="5">
                  <c:v>Salud</c:v>
                </c:pt>
                <c:pt idx="6">
                  <c:v>Educación</c:v>
                </c:pt>
                <c:pt idx="7">
                  <c:v>Transporte privado</c:v>
                </c:pt>
                <c:pt idx="8">
                  <c:v>Transporte Publico</c:v>
                </c:pt>
              </c:strCache>
            </c:strRef>
          </c:cat>
          <c:val>
            <c:numRef>
              <c:f>'gastos quintil '!$C$22:$K$22</c:f>
              <c:numCache>
                <c:formatCode>0.0%</c:formatCode>
                <c:ptCount val="9"/>
                <c:pt idx="0">
                  <c:v>0.29726690967592795</c:v>
                </c:pt>
                <c:pt idx="1">
                  <c:v>9.5618112280528189E-2</c:v>
                </c:pt>
                <c:pt idx="2">
                  <c:v>0.20565709346330832</c:v>
                </c:pt>
                <c:pt idx="3">
                  <c:v>4.0123487539523599E-2</c:v>
                </c:pt>
                <c:pt idx="4">
                  <c:v>9.6013430865021197E-3</c:v>
                </c:pt>
                <c:pt idx="5">
                  <c:v>4.6578732623926915E-2</c:v>
                </c:pt>
                <c:pt idx="6">
                  <c:v>9.3306148942885511E-2</c:v>
                </c:pt>
                <c:pt idx="7">
                  <c:v>7.9009188293131707E-2</c:v>
                </c:pt>
                <c:pt idx="8">
                  <c:v>1.5482578748671708E-2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558-4051-8517-1A4CB82C21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44109968"/>
        <c:axId val="1244106224"/>
      </c:barChart>
      <c:catAx>
        <c:axId val="1244109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244106224"/>
        <c:crosses val="autoZero"/>
        <c:auto val="1"/>
        <c:lblAlgn val="ctr"/>
        <c:lblOffset val="100"/>
        <c:noMultiLvlLbl val="0"/>
      </c:catAx>
      <c:valAx>
        <c:axId val="1244106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244109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MX"/>
    </a:p>
  </c:txPr>
  <c:externalData r:id="rId4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064384217166221E-2"/>
          <c:y val="4.799040191961608E-2"/>
          <c:w val="0.90762622351764044"/>
          <c:h val="0.710263931465675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'grafico 6'!$D$6</c:f>
              <c:strCache>
                <c:ptCount val="1"/>
                <c:pt idx="0">
                  <c:v>Alimentos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'grafico 6'!$E$5:$I$5</c:f>
              <c:strCache>
                <c:ptCount val="5"/>
                <c:pt idx="0">
                  <c:v>Quintil 1</c:v>
                </c:pt>
                <c:pt idx="1">
                  <c:v>Quintil 2</c:v>
                </c:pt>
                <c:pt idx="2">
                  <c:v>Quintil 3</c:v>
                </c:pt>
                <c:pt idx="3">
                  <c:v>Quintil 4</c:v>
                </c:pt>
                <c:pt idx="4">
                  <c:v>Quintil 5</c:v>
                </c:pt>
              </c:strCache>
            </c:strRef>
          </c:cat>
          <c:val>
            <c:numRef>
              <c:f>'grafico 6'!$E$6:$I$6</c:f>
              <c:numCache>
                <c:formatCode>0.0</c:formatCode>
                <c:ptCount val="5"/>
                <c:pt idx="0">
                  <c:v>49.3726990592208</c:v>
                </c:pt>
                <c:pt idx="1">
                  <c:v>45.854629992424833</c:v>
                </c:pt>
                <c:pt idx="2">
                  <c:v>42.357519549300562</c:v>
                </c:pt>
                <c:pt idx="3">
                  <c:v>38.717125609916998</c:v>
                </c:pt>
                <c:pt idx="4">
                  <c:v>30.761517516077763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51-4808-80D8-5F9FEF7A6C93}"/>
            </c:ext>
          </c:extLst>
        </c:ser>
        <c:ser>
          <c:idx val="1"/>
          <c:order val="1"/>
          <c:tx>
            <c:strRef>
              <c:f>'grafico 6'!$D$7</c:f>
              <c:strCache>
                <c:ptCount val="1"/>
                <c:pt idx="0">
                  <c:v>Transporte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'grafico 6'!$E$5:$I$5</c:f>
              <c:strCache>
                <c:ptCount val="5"/>
                <c:pt idx="0">
                  <c:v>Quintil 1</c:v>
                </c:pt>
                <c:pt idx="1">
                  <c:v>Quintil 2</c:v>
                </c:pt>
                <c:pt idx="2">
                  <c:v>Quintil 3</c:v>
                </c:pt>
                <c:pt idx="3">
                  <c:v>Quintil 4</c:v>
                </c:pt>
                <c:pt idx="4">
                  <c:v>Quintil 5</c:v>
                </c:pt>
              </c:strCache>
            </c:strRef>
          </c:cat>
          <c:val>
            <c:numRef>
              <c:f>'grafico 6'!$E$7:$I$7</c:f>
              <c:numCache>
                <c:formatCode>0.0</c:formatCode>
                <c:ptCount val="5"/>
                <c:pt idx="0">
                  <c:v>12.664243277340811</c:v>
                </c:pt>
                <c:pt idx="1">
                  <c:v>15.507661364051927</c:v>
                </c:pt>
                <c:pt idx="2">
                  <c:v>17.93207833432702</c:v>
                </c:pt>
                <c:pt idx="3">
                  <c:v>19.462555847274725</c:v>
                </c:pt>
                <c:pt idx="4">
                  <c:v>20.646848541607838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51-4808-80D8-5F9FEF7A6C93}"/>
            </c:ext>
          </c:extLst>
        </c:ser>
        <c:ser>
          <c:idx val="2"/>
          <c:order val="2"/>
          <c:tx>
            <c:strRef>
              <c:f>'grafico 6'!$D$8</c:f>
              <c:strCache>
                <c:ptCount val="1"/>
                <c:pt idx="0">
                  <c:v>Transporte Público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'grafico 6'!$E$5:$I$5</c:f>
              <c:strCache>
                <c:ptCount val="5"/>
                <c:pt idx="0">
                  <c:v>Quintil 1</c:v>
                </c:pt>
                <c:pt idx="1">
                  <c:v>Quintil 2</c:v>
                </c:pt>
                <c:pt idx="2">
                  <c:v>Quintil 3</c:v>
                </c:pt>
                <c:pt idx="3">
                  <c:v>Quintil 4</c:v>
                </c:pt>
                <c:pt idx="4">
                  <c:v>Quintil 5</c:v>
                </c:pt>
              </c:strCache>
            </c:strRef>
          </c:cat>
          <c:val>
            <c:numRef>
              <c:f>'grafico 6'!$E$8:$I$8</c:f>
              <c:numCache>
                <c:formatCode>0.0</c:formatCode>
                <c:ptCount val="5"/>
                <c:pt idx="0">
                  <c:v>4.7754012256709553</c:v>
                </c:pt>
                <c:pt idx="1">
                  <c:v>4.8007272157354439</c:v>
                </c:pt>
                <c:pt idx="2">
                  <c:v>4.5947221399161773</c:v>
                </c:pt>
                <c:pt idx="3">
                  <c:v>3.9249452572636256</c:v>
                </c:pt>
                <c:pt idx="4">
                  <c:v>1.7881632310329112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51-4808-80D8-5F9FEF7A6C93}"/>
            </c:ext>
          </c:extLst>
        </c:ser>
        <c:ser>
          <c:idx val="3"/>
          <c:order val="3"/>
          <c:tx>
            <c:strRef>
              <c:f>'grafico 6'!$D$9</c:f>
              <c:strCache>
                <c:ptCount val="1"/>
                <c:pt idx="0">
                  <c:v>Educación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'grafico 6'!$E$5:$I$5</c:f>
              <c:strCache>
                <c:ptCount val="5"/>
                <c:pt idx="0">
                  <c:v>Quintil 1</c:v>
                </c:pt>
                <c:pt idx="1">
                  <c:v>Quintil 2</c:v>
                </c:pt>
                <c:pt idx="2">
                  <c:v>Quintil 3</c:v>
                </c:pt>
                <c:pt idx="3">
                  <c:v>Quintil 4</c:v>
                </c:pt>
                <c:pt idx="4">
                  <c:v>Quintil 5</c:v>
                </c:pt>
              </c:strCache>
            </c:strRef>
          </c:cat>
          <c:val>
            <c:numRef>
              <c:f>'grafico 6'!$E$9:$I$9</c:f>
              <c:numCache>
                <c:formatCode>0.0</c:formatCode>
                <c:ptCount val="5"/>
                <c:pt idx="0">
                  <c:v>2.5855495116408793</c:v>
                </c:pt>
                <c:pt idx="1">
                  <c:v>3.2794561554737092</c:v>
                </c:pt>
                <c:pt idx="2">
                  <c:v>4.2004363133645732</c:v>
                </c:pt>
                <c:pt idx="3">
                  <c:v>5.709358738320641</c:v>
                </c:pt>
                <c:pt idx="4">
                  <c:v>8.5274972591450418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51-4808-80D8-5F9FEF7A6C93}"/>
            </c:ext>
          </c:extLst>
        </c:ser>
        <c:ser>
          <c:idx val="4"/>
          <c:order val="4"/>
          <c:tx>
            <c:strRef>
              <c:f>'grafico 6'!$D$10</c:f>
              <c:strCache>
                <c:ptCount val="1"/>
                <c:pt idx="0">
                  <c:v>Vivienda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'grafico 6'!$E$5:$I$5</c:f>
              <c:strCache>
                <c:ptCount val="5"/>
                <c:pt idx="0">
                  <c:v>Quintil 1</c:v>
                </c:pt>
                <c:pt idx="1">
                  <c:v>Quintil 2</c:v>
                </c:pt>
                <c:pt idx="2">
                  <c:v>Quintil 3</c:v>
                </c:pt>
                <c:pt idx="3">
                  <c:v>Quintil 4</c:v>
                </c:pt>
                <c:pt idx="4">
                  <c:v>Quintil 5</c:v>
                </c:pt>
              </c:strCache>
            </c:strRef>
          </c:cat>
          <c:val>
            <c:numRef>
              <c:f>'grafico 6'!$E$10:$I$10</c:f>
              <c:numCache>
                <c:formatCode>0.0</c:formatCode>
                <c:ptCount val="5"/>
                <c:pt idx="0">
                  <c:v>12.544955619031217</c:v>
                </c:pt>
                <c:pt idx="1">
                  <c:v>12.534200558994854</c:v>
                </c:pt>
                <c:pt idx="2">
                  <c:v>11.583566518943465</c:v>
                </c:pt>
                <c:pt idx="3">
                  <c:v>10.763469013008738</c:v>
                </c:pt>
                <c:pt idx="4">
                  <c:v>9.9966716980569892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351-4808-80D8-5F9FEF7A6C93}"/>
            </c:ext>
          </c:extLst>
        </c:ser>
        <c:ser>
          <c:idx val="5"/>
          <c:order val="5"/>
          <c:tx>
            <c:strRef>
              <c:f>'grafico 6'!$D$11</c:f>
              <c:strCache>
                <c:ptCount val="1"/>
                <c:pt idx="0">
                  <c:v>Salud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'grafico 6'!$E$5:$I$5</c:f>
              <c:strCache>
                <c:ptCount val="5"/>
                <c:pt idx="0">
                  <c:v>Quintil 1</c:v>
                </c:pt>
                <c:pt idx="1">
                  <c:v>Quintil 2</c:v>
                </c:pt>
                <c:pt idx="2">
                  <c:v>Quintil 3</c:v>
                </c:pt>
                <c:pt idx="3">
                  <c:v>Quintil 4</c:v>
                </c:pt>
                <c:pt idx="4">
                  <c:v>Quintil 5</c:v>
                </c:pt>
              </c:strCache>
            </c:strRef>
          </c:cat>
          <c:val>
            <c:numRef>
              <c:f>'grafico 6'!$E$11:$I$11</c:f>
              <c:numCache>
                <c:formatCode>0.0</c:formatCode>
                <c:ptCount val="5"/>
                <c:pt idx="0">
                  <c:v>3.8852361681497762</c:v>
                </c:pt>
                <c:pt idx="1">
                  <c:v>3.6839735652900765</c:v>
                </c:pt>
                <c:pt idx="2">
                  <c:v>3.8488187423092852</c:v>
                </c:pt>
                <c:pt idx="3">
                  <c:v>3.9409353412327492</c:v>
                </c:pt>
                <c:pt idx="4">
                  <c:v>4.811228058770431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351-4808-80D8-5F9FEF7A6C93}"/>
            </c:ext>
          </c:extLst>
        </c:ser>
        <c:ser>
          <c:idx val="6"/>
          <c:order val="6"/>
          <c:tx>
            <c:strRef>
              <c:f>'grafico 6'!$D$12</c:f>
              <c:strCache>
                <c:ptCount val="1"/>
                <c:pt idx="0">
                  <c:v>Combustible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'grafico 6'!$E$5:$I$5</c:f>
              <c:strCache>
                <c:ptCount val="5"/>
                <c:pt idx="0">
                  <c:v>Quintil 1</c:v>
                </c:pt>
                <c:pt idx="1">
                  <c:v>Quintil 2</c:v>
                </c:pt>
                <c:pt idx="2">
                  <c:v>Quintil 3</c:v>
                </c:pt>
                <c:pt idx="3">
                  <c:v>Quintil 4</c:v>
                </c:pt>
                <c:pt idx="4">
                  <c:v>Quintil 5</c:v>
                </c:pt>
              </c:strCache>
            </c:strRef>
          </c:cat>
          <c:val>
            <c:numRef>
              <c:f>'grafico 6'!$E$12:$I$12</c:f>
              <c:numCache>
                <c:formatCode>0.0</c:formatCode>
                <c:ptCount val="5"/>
                <c:pt idx="0">
                  <c:v>2.6056311980802564</c:v>
                </c:pt>
                <c:pt idx="1">
                  <c:v>3.8300305618681927</c:v>
                </c:pt>
                <c:pt idx="2">
                  <c:v>5.2948763852307801</c:v>
                </c:pt>
                <c:pt idx="3">
                  <c:v>6.5896969873035589</c:v>
                </c:pt>
                <c:pt idx="4">
                  <c:v>8.0406831585213006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351-4808-80D8-5F9FEF7A6C93}"/>
            </c:ext>
          </c:extLst>
        </c:ser>
        <c:ser>
          <c:idx val="7"/>
          <c:order val="7"/>
          <c:tx>
            <c:strRef>
              <c:f>'grafico 6'!$D$13</c:f>
              <c:strCache>
                <c:ptCount val="1"/>
                <c:pt idx="0">
                  <c:v>Cuidado personal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'grafico 6'!$E$5:$I$5</c:f>
              <c:strCache>
                <c:ptCount val="5"/>
                <c:pt idx="0">
                  <c:v>Quintil 1</c:v>
                </c:pt>
                <c:pt idx="1">
                  <c:v>Quintil 2</c:v>
                </c:pt>
                <c:pt idx="2">
                  <c:v>Quintil 3</c:v>
                </c:pt>
                <c:pt idx="3">
                  <c:v>Quintil 4</c:v>
                </c:pt>
                <c:pt idx="4">
                  <c:v>Quintil 5</c:v>
                </c:pt>
              </c:strCache>
            </c:strRef>
          </c:cat>
          <c:val>
            <c:numRef>
              <c:f>'grafico 6'!$E$13:$I$13</c:f>
              <c:numCache>
                <c:formatCode>0.0</c:formatCode>
                <c:ptCount val="5"/>
                <c:pt idx="0">
                  <c:v>6.4491286655011431</c:v>
                </c:pt>
                <c:pt idx="1">
                  <c:v>6.5608181177023743</c:v>
                </c:pt>
                <c:pt idx="2">
                  <c:v>6.552110017365127</c:v>
                </c:pt>
                <c:pt idx="3">
                  <c:v>6.3873122738722508</c:v>
                </c:pt>
                <c:pt idx="4">
                  <c:v>5.451127119464708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351-4808-80D8-5F9FEF7A6C93}"/>
            </c:ext>
          </c:extLst>
        </c:ser>
        <c:ser>
          <c:idx val="8"/>
          <c:order val="8"/>
          <c:tx>
            <c:strRef>
              <c:f>'grafico 6'!$D$14</c:f>
              <c:strCache>
                <c:ptCount val="1"/>
                <c:pt idx="0">
                  <c:v>Energía 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'grafico 6'!$E$5:$I$5</c:f>
              <c:strCache>
                <c:ptCount val="5"/>
                <c:pt idx="0">
                  <c:v>Quintil 1</c:v>
                </c:pt>
                <c:pt idx="1">
                  <c:v>Quintil 2</c:v>
                </c:pt>
                <c:pt idx="2">
                  <c:v>Quintil 3</c:v>
                </c:pt>
                <c:pt idx="3">
                  <c:v>Quintil 4</c:v>
                </c:pt>
                <c:pt idx="4">
                  <c:v>Quintil 5</c:v>
                </c:pt>
              </c:strCache>
            </c:strRef>
          </c:cat>
          <c:val>
            <c:numRef>
              <c:f>'grafico 6'!$E$14:$I$14</c:f>
              <c:numCache>
                <c:formatCode>0.0</c:formatCode>
                <c:ptCount val="5"/>
                <c:pt idx="0">
                  <c:v>5.9722108872824471</c:v>
                </c:pt>
                <c:pt idx="1">
                  <c:v>5.950212888227151</c:v>
                </c:pt>
                <c:pt idx="2">
                  <c:v>5.6259845818837331</c:v>
                </c:pt>
                <c:pt idx="3">
                  <c:v>5.2392823466325797</c:v>
                </c:pt>
                <c:pt idx="4">
                  <c:v>4.3064468836191336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351-4808-80D8-5F9FEF7A6C93}"/>
            </c:ext>
          </c:extLst>
        </c:ser>
        <c:ser>
          <c:idx val="9"/>
          <c:order val="9"/>
          <c:tx>
            <c:strRef>
              <c:f>'grafico 6'!$D$15</c:f>
              <c:strCache>
                <c:ptCount val="1"/>
                <c:pt idx="0">
                  <c:v>Agua 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'grafico 6'!$E$5:$I$5</c:f>
              <c:strCache>
                <c:ptCount val="5"/>
                <c:pt idx="0">
                  <c:v>Quintil 1</c:v>
                </c:pt>
                <c:pt idx="1">
                  <c:v>Quintil 2</c:v>
                </c:pt>
                <c:pt idx="2">
                  <c:v>Quintil 3</c:v>
                </c:pt>
                <c:pt idx="3">
                  <c:v>Quintil 4</c:v>
                </c:pt>
                <c:pt idx="4">
                  <c:v>Quintil 5</c:v>
                </c:pt>
              </c:strCache>
            </c:strRef>
          </c:cat>
          <c:val>
            <c:numRef>
              <c:f>'grafico 6'!$E$15:$I$15</c:f>
              <c:numCache>
                <c:formatCode>0.0</c:formatCode>
                <c:ptCount val="5"/>
                <c:pt idx="0">
                  <c:v>1.3260786391084123</c:v>
                </c:pt>
                <c:pt idx="1">
                  <c:v>1.4813849489329467</c:v>
                </c:pt>
                <c:pt idx="2">
                  <c:v>1.4386172210262786</c:v>
                </c:pt>
                <c:pt idx="3">
                  <c:v>1.3211764513633935</c:v>
                </c:pt>
                <c:pt idx="4">
                  <c:v>1.0291470202047903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351-4808-80D8-5F9FEF7A6C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4015055"/>
        <c:axId val="274013391"/>
      </c:barChart>
      <c:catAx>
        <c:axId val="2740150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4013391"/>
        <c:crosses val="autoZero"/>
        <c:auto val="1"/>
        <c:lblAlgn val="ctr"/>
        <c:lblOffset val="100"/>
        <c:noMultiLvlLbl val="0"/>
      </c:catAx>
      <c:valAx>
        <c:axId val="274013391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4015055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Hoja1!$D$4</c:f>
              <c:strCache>
                <c:ptCount val="1"/>
                <c:pt idx="0">
                  <c:v>Total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Hoja1!$C$5:$C$17</c:f>
              <c:numCache>
                <c:formatCode>General</c:formatCode>
                <c:ptCount val="1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</c:numCache>
            </c:numRef>
          </c:cat>
          <c:val>
            <c:numRef>
              <c:f>Hoja1!$D$5:$D$17</c:f>
              <c:numCache>
                <c:formatCode>0.000</c:formatCode>
                <c:ptCount val="13"/>
                <c:pt idx="0">
                  <c:v>1.0597221543316975</c:v>
                </c:pt>
                <c:pt idx="1">
                  <c:v>1.3609349164757643</c:v>
                </c:pt>
                <c:pt idx="2">
                  <c:v>1.5299079744803761</c:v>
                </c:pt>
                <c:pt idx="3">
                  <c:v>1.285047314283432</c:v>
                </c:pt>
                <c:pt idx="4">
                  <c:v>1.1291727670518368</c:v>
                </c:pt>
                <c:pt idx="5">
                  <c:v>1.1303846630381986</c:v>
                </c:pt>
                <c:pt idx="6">
                  <c:v>1.4068519187917161</c:v>
                </c:pt>
                <c:pt idx="7">
                  <c:v>1.2412812126208637</c:v>
                </c:pt>
                <c:pt idx="8">
                  <c:v>1.7937803240294485</c:v>
                </c:pt>
                <c:pt idx="9">
                  <c:v>0.81688062756518975</c:v>
                </c:pt>
                <c:pt idx="10">
                  <c:v>0.70419106121526343</c:v>
                </c:pt>
                <c:pt idx="11">
                  <c:v>0.69521485870015076</c:v>
                </c:pt>
                <c:pt idx="12">
                  <c:v>0.51739805616167001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65-4336-8832-466CF5151481}"/>
            </c:ext>
          </c:extLst>
        </c:ser>
        <c:ser>
          <c:idx val="1"/>
          <c:order val="1"/>
          <c:tx>
            <c:strRef>
              <c:f>Hoja1!$E$4</c:f>
              <c:strCache>
                <c:ptCount val="1"/>
                <c:pt idx="0">
                  <c:v>Agua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Hoja1!$C$5:$C$17</c:f>
              <c:numCache>
                <c:formatCode>General</c:formatCode>
                <c:ptCount val="1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</c:numCache>
            </c:numRef>
          </c:cat>
          <c:val>
            <c:numRef>
              <c:f>Hoja1!$E$5:$E$17</c:f>
              <c:numCache>
                <c:formatCode>0.000</c:formatCode>
                <c:ptCount val="13"/>
                <c:pt idx="0">
                  <c:v>0.25294100037678846</c:v>
                </c:pt>
                <c:pt idx="1">
                  <c:v>0.32621175454781531</c:v>
                </c:pt>
                <c:pt idx="2">
                  <c:v>0.55610972597628738</c:v>
                </c:pt>
                <c:pt idx="3">
                  <c:v>0.31983466682337014</c:v>
                </c:pt>
                <c:pt idx="4">
                  <c:v>0.27670261532575985</c:v>
                </c:pt>
                <c:pt idx="5">
                  <c:v>0.25416405807313419</c:v>
                </c:pt>
                <c:pt idx="6">
                  <c:v>0.26023015273429151</c:v>
                </c:pt>
                <c:pt idx="7">
                  <c:v>0.19706594700740201</c:v>
                </c:pt>
                <c:pt idx="8">
                  <c:v>0.15941068147041282</c:v>
                </c:pt>
                <c:pt idx="9">
                  <c:v>0.11116501394690623</c:v>
                </c:pt>
                <c:pt idx="10">
                  <c:v>0.11035223148024888</c:v>
                </c:pt>
                <c:pt idx="11">
                  <c:v>9.2946983717114684E-2</c:v>
                </c:pt>
                <c:pt idx="12">
                  <c:v>5.7911589607684923E-2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A65-4336-8832-466CF5151481}"/>
            </c:ext>
          </c:extLst>
        </c:ser>
        <c:ser>
          <c:idx val="2"/>
          <c:order val="2"/>
          <c:tx>
            <c:strRef>
              <c:f>Hoja1!$F$4</c:f>
              <c:strCache>
                <c:ptCount val="1"/>
                <c:pt idx="0">
                  <c:v>Energía 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Hoja1!$C$5:$C$17</c:f>
              <c:numCache>
                <c:formatCode>General</c:formatCode>
                <c:ptCount val="1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</c:numCache>
            </c:numRef>
          </c:cat>
          <c:val>
            <c:numRef>
              <c:f>Hoja1!$F$5:$F$17</c:f>
              <c:numCache>
                <c:formatCode>0.000</c:formatCode>
                <c:ptCount val="13"/>
                <c:pt idx="0">
                  <c:v>0.34461983822631559</c:v>
                </c:pt>
                <c:pt idx="1">
                  <c:v>0.41045827408267338</c:v>
                </c:pt>
                <c:pt idx="2">
                  <c:v>0.34062495213207072</c:v>
                </c:pt>
                <c:pt idx="3">
                  <c:v>0.34996140838199891</c:v>
                </c:pt>
                <c:pt idx="4">
                  <c:v>0.30449943338628621</c:v>
                </c:pt>
                <c:pt idx="5">
                  <c:v>0.2973281787206008</c:v>
                </c:pt>
                <c:pt idx="6">
                  <c:v>0.52694653890941801</c:v>
                </c:pt>
                <c:pt idx="7">
                  <c:v>0.57721151286175931</c:v>
                </c:pt>
                <c:pt idx="8">
                  <c:v>1.1663089399377664</c:v>
                </c:pt>
                <c:pt idx="9">
                  <c:v>0.22294177989702149</c:v>
                </c:pt>
                <c:pt idx="10">
                  <c:v>0.15081467723057543</c:v>
                </c:pt>
                <c:pt idx="11">
                  <c:v>0.23148806434139441</c:v>
                </c:pt>
                <c:pt idx="12">
                  <c:v>0.24122823079002345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A65-4336-8832-466CF5151481}"/>
            </c:ext>
          </c:extLst>
        </c:ser>
        <c:ser>
          <c:idx val="3"/>
          <c:order val="3"/>
          <c:tx>
            <c:strRef>
              <c:f>Hoja1!$G$4</c:f>
              <c:strCache>
                <c:ptCount val="1"/>
                <c:pt idx="0">
                  <c:v>Telecomunicaciones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Hoja1!$C$5:$C$17</c:f>
              <c:numCache>
                <c:formatCode>General</c:formatCode>
                <c:ptCount val="1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</c:numCache>
            </c:numRef>
          </c:cat>
          <c:val>
            <c:numRef>
              <c:f>Hoja1!$G$5:$G$17</c:f>
              <c:numCache>
                <c:formatCode>0.000</c:formatCode>
                <c:ptCount val="13"/>
                <c:pt idx="0">
                  <c:v>1.7426798524860835E-3</c:v>
                </c:pt>
                <c:pt idx="1">
                  <c:v>1.6844863231647328E-3</c:v>
                </c:pt>
                <c:pt idx="2">
                  <c:v>2.9419555555846195E-2</c:v>
                </c:pt>
                <c:pt idx="3">
                  <c:v>4.1804981376800693E-2</c:v>
                </c:pt>
                <c:pt idx="4">
                  <c:v>4.1953559084810743E-2</c:v>
                </c:pt>
                <c:pt idx="5">
                  <c:v>4.0619438705101152E-2</c:v>
                </c:pt>
                <c:pt idx="6">
                  <c:v>2.1127534988812209E-2</c:v>
                </c:pt>
                <c:pt idx="7">
                  <c:v>2.1529522368706189E-2</c:v>
                </c:pt>
                <c:pt idx="8">
                  <c:v>6.9107223840289287E-3</c:v>
                </c:pt>
                <c:pt idx="9">
                  <c:v>1.1183642590874364E-2</c:v>
                </c:pt>
                <c:pt idx="10">
                  <c:v>4.265802646110233E-3</c:v>
                </c:pt>
                <c:pt idx="11">
                  <c:v>2.5166042479529307E-3</c:v>
                </c:pt>
                <c:pt idx="12">
                  <c:v>6.5440200754370102E-4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A65-4336-8832-466CF5151481}"/>
            </c:ext>
          </c:extLst>
        </c:ser>
        <c:ser>
          <c:idx val="4"/>
          <c:order val="4"/>
          <c:tx>
            <c:strRef>
              <c:f>Hoja1!$H$4</c:f>
              <c:strCache>
                <c:ptCount val="1"/>
                <c:pt idx="0">
                  <c:v>Transporte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Hoja1!$C$5:$C$17</c:f>
              <c:numCache>
                <c:formatCode>General</c:formatCode>
                <c:ptCount val="1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</c:numCache>
            </c:numRef>
          </c:cat>
          <c:val>
            <c:numRef>
              <c:f>Hoja1!$H$5:$H$17</c:f>
              <c:numCache>
                <c:formatCode>0.000</c:formatCode>
                <c:ptCount val="13"/>
                <c:pt idx="0">
                  <c:v>0.46041863587610721</c:v>
                </c:pt>
                <c:pt idx="1">
                  <c:v>0.62258040152211103</c:v>
                </c:pt>
                <c:pt idx="2">
                  <c:v>0.60375374081617195</c:v>
                </c:pt>
                <c:pt idx="3">
                  <c:v>0.57344625770126234</c:v>
                </c:pt>
                <c:pt idx="4">
                  <c:v>0.50601715925498014</c:v>
                </c:pt>
                <c:pt idx="5">
                  <c:v>0.53827298753936248</c:v>
                </c:pt>
                <c:pt idx="6">
                  <c:v>0.59854769215919423</c:v>
                </c:pt>
                <c:pt idx="7">
                  <c:v>0.44547423038299616</c:v>
                </c:pt>
                <c:pt idx="8">
                  <c:v>0.46114998023724035</c:v>
                </c:pt>
                <c:pt idx="9">
                  <c:v>0.47159019113038775</c:v>
                </c:pt>
                <c:pt idx="10">
                  <c:v>0.4387583498583289</c:v>
                </c:pt>
                <c:pt idx="11">
                  <c:v>0.3682632063936887</c:v>
                </c:pt>
                <c:pt idx="12">
                  <c:v>0.21760383375641792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A65-4336-8832-466CF51514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12359503"/>
        <c:axId val="1512369071"/>
      </c:lineChart>
      <c:catAx>
        <c:axId val="15123595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512369071"/>
        <c:crosses val="autoZero"/>
        <c:auto val="1"/>
        <c:lblAlgn val="ctr"/>
        <c:lblOffset val="100"/>
        <c:noMultiLvlLbl val="0"/>
      </c:catAx>
      <c:valAx>
        <c:axId val="1512369071"/>
        <c:scaling>
          <c:orientation val="minMax"/>
        </c:scaling>
        <c:delete val="0"/>
        <c:axPos val="l"/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5123595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'Grafico 5'!$C$3:$C$13</c:f>
              <c:strCache>
                <c:ptCount val="11"/>
                <c:pt idx="0">
                  <c:v>Adquisición de vehiculos</c:v>
                </c:pt>
                <c:pt idx="1">
                  <c:v>Vestido y calzado</c:v>
                </c:pt>
                <c:pt idx="2">
                  <c:v>Transporte publico</c:v>
                </c:pt>
                <c:pt idx="3">
                  <c:v>Salud</c:v>
                </c:pt>
                <c:pt idx="4">
                  <c:v>Energía </c:v>
                </c:pt>
                <c:pt idx="5">
                  <c:v>Educacion</c:v>
                </c:pt>
                <c:pt idx="6">
                  <c:v>Cuidado Personal </c:v>
                </c:pt>
                <c:pt idx="7">
                  <c:v>Combustible </c:v>
                </c:pt>
                <c:pt idx="8">
                  <c:v>Vivienda</c:v>
                </c:pt>
                <c:pt idx="9">
                  <c:v>Transporte</c:v>
                </c:pt>
                <c:pt idx="10">
                  <c:v>Alimentos</c:v>
                </c:pt>
              </c:strCache>
            </c:strRef>
          </c:cat>
          <c:val>
            <c:numRef>
              <c:f>'Grafico 5'!$D$3:$D$13</c:f>
              <c:numCache>
                <c:formatCode>0.00</c:formatCode>
                <c:ptCount val="11"/>
                <c:pt idx="0">
                  <c:v>2.3969149716518681</c:v>
                </c:pt>
                <c:pt idx="1">
                  <c:v>2.9854203875191989</c:v>
                </c:pt>
                <c:pt idx="2">
                  <c:v>3.3807462723493544</c:v>
                </c:pt>
                <c:pt idx="3">
                  <c:v>4.2314409837961957</c:v>
                </c:pt>
                <c:pt idx="4">
                  <c:v>5.0917912448771769</c:v>
                </c:pt>
                <c:pt idx="5">
                  <c:v>5.9807704780901272</c:v>
                </c:pt>
                <c:pt idx="6">
                  <c:v>6.0727656663633152</c:v>
                </c:pt>
                <c:pt idx="7">
                  <c:v>6.2378060237523849</c:v>
                </c:pt>
                <c:pt idx="8">
                  <c:v>10.983130872148889</c:v>
                </c:pt>
                <c:pt idx="9">
                  <c:v>18.56171093129916</c:v>
                </c:pt>
                <c:pt idx="10">
                  <c:v>38.04727875986368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75-4E7C-87A8-D08910F198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65766047"/>
        <c:axId val="265766463"/>
      </c:barChart>
      <c:catAx>
        <c:axId val="26576604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65766463"/>
        <c:crosses val="autoZero"/>
        <c:auto val="1"/>
        <c:lblAlgn val="ctr"/>
        <c:lblOffset val="100"/>
        <c:noMultiLvlLbl val="0"/>
      </c:catAx>
      <c:valAx>
        <c:axId val="265766463"/>
        <c:scaling>
          <c:orientation val="minMax"/>
        </c:scaling>
        <c:delete val="0"/>
        <c:axPos val="b"/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65766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'grafico 7'!$D$6</c:f>
              <c:strCache>
                <c:ptCount val="1"/>
                <c:pt idx="0">
                  <c:v>Alimentos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'grafico 7'!$E$5:$I$5</c:f>
              <c:strCache>
                <c:ptCount val="5"/>
                <c:pt idx="0">
                  <c:v>Quintil 1</c:v>
                </c:pt>
                <c:pt idx="1">
                  <c:v>Quintil 2</c:v>
                </c:pt>
                <c:pt idx="2">
                  <c:v>Quintil 3</c:v>
                </c:pt>
                <c:pt idx="3">
                  <c:v>Quintil 4</c:v>
                </c:pt>
                <c:pt idx="4">
                  <c:v>Quintil 5</c:v>
                </c:pt>
              </c:strCache>
            </c:strRef>
          </c:cat>
          <c:val>
            <c:numRef>
              <c:f>'grafico 7'!$E$6:$I$6</c:f>
              <c:numCache>
                <c:formatCode>0.0</c:formatCode>
                <c:ptCount val="5"/>
                <c:pt idx="0">
                  <c:v>49.3726990592208</c:v>
                </c:pt>
                <c:pt idx="1">
                  <c:v>45.854629992424833</c:v>
                </c:pt>
                <c:pt idx="2">
                  <c:v>42.357519549300562</c:v>
                </c:pt>
                <c:pt idx="3">
                  <c:v>38.717125609916998</c:v>
                </c:pt>
                <c:pt idx="4">
                  <c:v>30.761517516077763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8B-42D1-B084-DC5B4B89CCB0}"/>
            </c:ext>
          </c:extLst>
        </c:ser>
        <c:ser>
          <c:idx val="1"/>
          <c:order val="1"/>
          <c:tx>
            <c:strRef>
              <c:f>'grafico 7'!$D$7</c:f>
              <c:strCache>
                <c:ptCount val="1"/>
                <c:pt idx="0">
                  <c:v>Transporte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'grafico 7'!$E$5:$I$5</c:f>
              <c:strCache>
                <c:ptCount val="5"/>
                <c:pt idx="0">
                  <c:v>Quintil 1</c:v>
                </c:pt>
                <c:pt idx="1">
                  <c:v>Quintil 2</c:v>
                </c:pt>
                <c:pt idx="2">
                  <c:v>Quintil 3</c:v>
                </c:pt>
                <c:pt idx="3">
                  <c:v>Quintil 4</c:v>
                </c:pt>
                <c:pt idx="4">
                  <c:v>Quintil 5</c:v>
                </c:pt>
              </c:strCache>
            </c:strRef>
          </c:cat>
          <c:val>
            <c:numRef>
              <c:f>'grafico 7'!$E$7:$I$7</c:f>
              <c:numCache>
                <c:formatCode>0.0</c:formatCode>
                <c:ptCount val="5"/>
                <c:pt idx="0">
                  <c:v>12.664243277340811</c:v>
                </c:pt>
                <c:pt idx="1">
                  <c:v>15.507661364051927</c:v>
                </c:pt>
                <c:pt idx="2">
                  <c:v>17.93207833432702</c:v>
                </c:pt>
                <c:pt idx="3">
                  <c:v>19.462555847274725</c:v>
                </c:pt>
                <c:pt idx="4">
                  <c:v>20.646848541607838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8B-42D1-B084-DC5B4B89CCB0}"/>
            </c:ext>
          </c:extLst>
        </c:ser>
        <c:ser>
          <c:idx val="2"/>
          <c:order val="2"/>
          <c:tx>
            <c:strRef>
              <c:f>'grafico 7'!$D$8</c:f>
              <c:strCache>
                <c:ptCount val="1"/>
                <c:pt idx="0">
                  <c:v>Transporte Público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'grafico 7'!$E$5:$I$5</c:f>
              <c:strCache>
                <c:ptCount val="5"/>
                <c:pt idx="0">
                  <c:v>Quintil 1</c:v>
                </c:pt>
                <c:pt idx="1">
                  <c:v>Quintil 2</c:v>
                </c:pt>
                <c:pt idx="2">
                  <c:v>Quintil 3</c:v>
                </c:pt>
                <c:pt idx="3">
                  <c:v>Quintil 4</c:v>
                </c:pt>
                <c:pt idx="4">
                  <c:v>Quintil 5</c:v>
                </c:pt>
              </c:strCache>
            </c:strRef>
          </c:cat>
          <c:val>
            <c:numRef>
              <c:f>'grafico 7'!$E$8:$I$8</c:f>
              <c:numCache>
                <c:formatCode>0.0</c:formatCode>
                <c:ptCount val="5"/>
                <c:pt idx="0">
                  <c:v>4.7754012256709553</c:v>
                </c:pt>
                <c:pt idx="1">
                  <c:v>4.8007272157354439</c:v>
                </c:pt>
                <c:pt idx="2">
                  <c:v>4.5947221399161773</c:v>
                </c:pt>
                <c:pt idx="3">
                  <c:v>3.9249452572636256</c:v>
                </c:pt>
                <c:pt idx="4">
                  <c:v>1.7881632310329112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8B-42D1-B084-DC5B4B89CCB0}"/>
            </c:ext>
          </c:extLst>
        </c:ser>
        <c:ser>
          <c:idx val="3"/>
          <c:order val="3"/>
          <c:tx>
            <c:strRef>
              <c:f>'grafico 7'!$D$9</c:f>
              <c:strCache>
                <c:ptCount val="1"/>
                <c:pt idx="0">
                  <c:v>Educación 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'grafico 7'!$E$5:$I$5</c:f>
              <c:strCache>
                <c:ptCount val="5"/>
                <c:pt idx="0">
                  <c:v>Quintil 1</c:v>
                </c:pt>
                <c:pt idx="1">
                  <c:v>Quintil 2</c:v>
                </c:pt>
                <c:pt idx="2">
                  <c:v>Quintil 3</c:v>
                </c:pt>
                <c:pt idx="3">
                  <c:v>Quintil 4</c:v>
                </c:pt>
                <c:pt idx="4">
                  <c:v>Quintil 5</c:v>
                </c:pt>
              </c:strCache>
            </c:strRef>
          </c:cat>
          <c:val>
            <c:numRef>
              <c:f>'grafico 7'!$E$9:$I$9</c:f>
              <c:numCache>
                <c:formatCode>0.0</c:formatCode>
                <c:ptCount val="5"/>
                <c:pt idx="0">
                  <c:v>2.5855495116408793</c:v>
                </c:pt>
                <c:pt idx="1">
                  <c:v>3.2794561554737092</c:v>
                </c:pt>
                <c:pt idx="2">
                  <c:v>4.2004363133645732</c:v>
                </c:pt>
                <c:pt idx="3">
                  <c:v>5.709358738320641</c:v>
                </c:pt>
                <c:pt idx="4">
                  <c:v>8.5274972591450418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68B-42D1-B084-DC5B4B89CCB0}"/>
            </c:ext>
          </c:extLst>
        </c:ser>
        <c:ser>
          <c:idx val="4"/>
          <c:order val="4"/>
          <c:tx>
            <c:strRef>
              <c:f>'grafico 7'!$D$10</c:f>
              <c:strCache>
                <c:ptCount val="1"/>
                <c:pt idx="0">
                  <c:v>Vivienda 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'grafico 7'!$E$5:$I$5</c:f>
              <c:strCache>
                <c:ptCount val="5"/>
                <c:pt idx="0">
                  <c:v>Quintil 1</c:v>
                </c:pt>
                <c:pt idx="1">
                  <c:v>Quintil 2</c:v>
                </c:pt>
                <c:pt idx="2">
                  <c:v>Quintil 3</c:v>
                </c:pt>
                <c:pt idx="3">
                  <c:v>Quintil 4</c:v>
                </c:pt>
                <c:pt idx="4">
                  <c:v>Quintil 5</c:v>
                </c:pt>
              </c:strCache>
            </c:strRef>
          </c:cat>
          <c:val>
            <c:numRef>
              <c:f>'grafico 7'!$E$10:$I$10</c:f>
              <c:numCache>
                <c:formatCode>0.0</c:formatCode>
                <c:ptCount val="5"/>
                <c:pt idx="0">
                  <c:v>12.544955619031217</c:v>
                </c:pt>
                <c:pt idx="1">
                  <c:v>12.534200558994854</c:v>
                </c:pt>
                <c:pt idx="2">
                  <c:v>11.583566518943465</c:v>
                </c:pt>
                <c:pt idx="3">
                  <c:v>10.763469013008738</c:v>
                </c:pt>
                <c:pt idx="4">
                  <c:v>9.9966716980569892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68B-42D1-B084-DC5B4B89CCB0}"/>
            </c:ext>
          </c:extLst>
        </c:ser>
        <c:ser>
          <c:idx val="5"/>
          <c:order val="5"/>
          <c:tx>
            <c:strRef>
              <c:f>'grafico 7'!$D$11</c:f>
              <c:strCache>
                <c:ptCount val="1"/>
                <c:pt idx="0">
                  <c:v>Salud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'grafico 7'!$E$5:$I$5</c:f>
              <c:strCache>
                <c:ptCount val="5"/>
                <c:pt idx="0">
                  <c:v>Quintil 1</c:v>
                </c:pt>
                <c:pt idx="1">
                  <c:v>Quintil 2</c:v>
                </c:pt>
                <c:pt idx="2">
                  <c:v>Quintil 3</c:v>
                </c:pt>
                <c:pt idx="3">
                  <c:v>Quintil 4</c:v>
                </c:pt>
                <c:pt idx="4">
                  <c:v>Quintil 5</c:v>
                </c:pt>
              </c:strCache>
            </c:strRef>
          </c:cat>
          <c:val>
            <c:numRef>
              <c:f>'grafico 7'!$E$11:$I$11</c:f>
              <c:numCache>
                <c:formatCode>0.0</c:formatCode>
                <c:ptCount val="5"/>
                <c:pt idx="0">
                  <c:v>3.8852361681497762</c:v>
                </c:pt>
                <c:pt idx="1">
                  <c:v>3.6839735652900765</c:v>
                </c:pt>
                <c:pt idx="2">
                  <c:v>3.8488187423092852</c:v>
                </c:pt>
                <c:pt idx="3">
                  <c:v>3.9409353412327492</c:v>
                </c:pt>
                <c:pt idx="4">
                  <c:v>4.811228058770431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68B-42D1-B084-DC5B4B89CCB0}"/>
            </c:ext>
          </c:extLst>
        </c:ser>
        <c:ser>
          <c:idx val="6"/>
          <c:order val="6"/>
          <c:tx>
            <c:strRef>
              <c:f>'grafico 7'!$D$12</c:f>
              <c:strCache>
                <c:ptCount val="1"/>
                <c:pt idx="0">
                  <c:v>Combustible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'grafico 7'!$E$5:$I$5</c:f>
              <c:strCache>
                <c:ptCount val="5"/>
                <c:pt idx="0">
                  <c:v>Quintil 1</c:v>
                </c:pt>
                <c:pt idx="1">
                  <c:v>Quintil 2</c:v>
                </c:pt>
                <c:pt idx="2">
                  <c:v>Quintil 3</c:v>
                </c:pt>
                <c:pt idx="3">
                  <c:v>Quintil 4</c:v>
                </c:pt>
                <c:pt idx="4">
                  <c:v>Quintil 5</c:v>
                </c:pt>
              </c:strCache>
            </c:strRef>
          </c:cat>
          <c:val>
            <c:numRef>
              <c:f>'grafico 7'!$E$12:$I$12</c:f>
              <c:numCache>
                <c:formatCode>0.0</c:formatCode>
                <c:ptCount val="5"/>
                <c:pt idx="0">
                  <c:v>2.6056311980802564</c:v>
                </c:pt>
                <c:pt idx="1">
                  <c:v>3.8300305618681927</c:v>
                </c:pt>
                <c:pt idx="2">
                  <c:v>5.2948763852307801</c:v>
                </c:pt>
                <c:pt idx="3">
                  <c:v>6.5896969873035589</c:v>
                </c:pt>
                <c:pt idx="4">
                  <c:v>8.0406831585213006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68B-42D1-B084-DC5B4B89CCB0}"/>
            </c:ext>
          </c:extLst>
        </c:ser>
        <c:ser>
          <c:idx val="7"/>
          <c:order val="7"/>
          <c:tx>
            <c:strRef>
              <c:f>'grafico 7'!$D$13</c:f>
              <c:strCache>
                <c:ptCount val="1"/>
                <c:pt idx="0">
                  <c:v>Cuidado personal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'grafico 7'!$E$5:$I$5</c:f>
              <c:strCache>
                <c:ptCount val="5"/>
                <c:pt idx="0">
                  <c:v>Quintil 1</c:v>
                </c:pt>
                <c:pt idx="1">
                  <c:v>Quintil 2</c:v>
                </c:pt>
                <c:pt idx="2">
                  <c:v>Quintil 3</c:v>
                </c:pt>
                <c:pt idx="3">
                  <c:v>Quintil 4</c:v>
                </c:pt>
                <c:pt idx="4">
                  <c:v>Quintil 5</c:v>
                </c:pt>
              </c:strCache>
            </c:strRef>
          </c:cat>
          <c:val>
            <c:numRef>
              <c:f>'grafico 7'!$E$13:$I$13</c:f>
              <c:numCache>
                <c:formatCode>0.0</c:formatCode>
                <c:ptCount val="5"/>
                <c:pt idx="0">
                  <c:v>6.4491286655011431</c:v>
                </c:pt>
                <c:pt idx="1">
                  <c:v>6.5608181177023743</c:v>
                </c:pt>
                <c:pt idx="2">
                  <c:v>6.552110017365127</c:v>
                </c:pt>
                <c:pt idx="3">
                  <c:v>6.3873122738722508</c:v>
                </c:pt>
                <c:pt idx="4">
                  <c:v>5.451127119464708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68B-42D1-B084-DC5B4B89CCB0}"/>
            </c:ext>
          </c:extLst>
        </c:ser>
        <c:ser>
          <c:idx val="8"/>
          <c:order val="8"/>
          <c:tx>
            <c:strRef>
              <c:f>'grafico 7'!$D$14</c:f>
              <c:strCache>
                <c:ptCount val="1"/>
                <c:pt idx="0">
                  <c:v>Energía 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'grafico 7'!$E$5:$I$5</c:f>
              <c:strCache>
                <c:ptCount val="5"/>
                <c:pt idx="0">
                  <c:v>Quintil 1</c:v>
                </c:pt>
                <c:pt idx="1">
                  <c:v>Quintil 2</c:v>
                </c:pt>
                <c:pt idx="2">
                  <c:v>Quintil 3</c:v>
                </c:pt>
                <c:pt idx="3">
                  <c:v>Quintil 4</c:v>
                </c:pt>
                <c:pt idx="4">
                  <c:v>Quintil 5</c:v>
                </c:pt>
              </c:strCache>
            </c:strRef>
          </c:cat>
          <c:val>
            <c:numRef>
              <c:f>'grafico 7'!$E$14:$I$14</c:f>
              <c:numCache>
                <c:formatCode>0.0</c:formatCode>
                <c:ptCount val="5"/>
                <c:pt idx="0">
                  <c:v>5.9722108872824471</c:v>
                </c:pt>
                <c:pt idx="1">
                  <c:v>5.950212888227151</c:v>
                </c:pt>
                <c:pt idx="2">
                  <c:v>5.6259845818837331</c:v>
                </c:pt>
                <c:pt idx="3">
                  <c:v>5.2392823466325797</c:v>
                </c:pt>
                <c:pt idx="4">
                  <c:v>4.3064468836191336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68B-42D1-B084-DC5B4B89CCB0}"/>
            </c:ext>
          </c:extLst>
        </c:ser>
        <c:ser>
          <c:idx val="9"/>
          <c:order val="9"/>
          <c:tx>
            <c:strRef>
              <c:f>'grafico 7'!$D$15</c:f>
              <c:strCache>
                <c:ptCount val="1"/>
                <c:pt idx="0">
                  <c:v>Agua 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'grafico 7'!$E$5:$I$5</c:f>
              <c:strCache>
                <c:ptCount val="5"/>
                <c:pt idx="0">
                  <c:v>Quintil 1</c:v>
                </c:pt>
                <c:pt idx="1">
                  <c:v>Quintil 2</c:v>
                </c:pt>
                <c:pt idx="2">
                  <c:v>Quintil 3</c:v>
                </c:pt>
                <c:pt idx="3">
                  <c:v>Quintil 4</c:v>
                </c:pt>
                <c:pt idx="4">
                  <c:v>Quintil 5</c:v>
                </c:pt>
              </c:strCache>
            </c:strRef>
          </c:cat>
          <c:val>
            <c:numRef>
              <c:f>'grafico 7'!$E$15:$I$15</c:f>
              <c:numCache>
                <c:formatCode>0.0</c:formatCode>
                <c:ptCount val="5"/>
                <c:pt idx="0">
                  <c:v>1.3260786391084123</c:v>
                </c:pt>
                <c:pt idx="1">
                  <c:v>1.4813849489329467</c:v>
                </c:pt>
                <c:pt idx="2">
                  <c:v>1.4386172210262786</c:v>
                </c:pt>
                <c:pt idx="3">
                  <c:v>1.3211764513633935</c:v>
                </c:pt>
                <c:pt idx="4">
                  <c:v>1.0291470202047903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68B-42D1-B084-DC5B4B89CC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33576911"/>
        <c:axId val="1533575247"/>
      </c:barChart>
      <c:catAx>
        <c:axId val="15335769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533575247"/>
        <c:crosses val="autoZero"/>
        <c:auto val="1"/>
        <c:lblAlgn val="ctr"/>
        <c:lblOffset val="100"/>
        <c:noMultiLvlLbl val="0"/>
      </c:catAx>
      <c:valAx>
        <c:axId val="1533575247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5335769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'carga fiscal '!$J$75</c:f>
              <c:strCache>
                <c:ptCount val="1"/>
                <c:pt idx="0">
                  <c:v>Alimentos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'carga fiscal '!$K$74:$O$74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'carga fiscal '!$K$75:$O$75</c:f>
              <c:numCache>
                <c:formatCode>0</c:formatCode>
                <c:ptCount val="5"/>
                <c:pt idx="0">
                  <c:v>11.588971832575295</c:v>
                </c:pt>
                <c:pt idx="1">
                  <c:v>15.425612393067226</c:v>
                </c:pt>
                <c:pt idx="2">
                  <c:v>18.566240801698584</c:v>
                </c:pt>
                <c:pt idx="3">
                  <c:v>22.48528648746629</c:v>
                </c:pt>
                <c:pt idx="4">
                  <c:v>31.9338884851926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DB-499E-B965-E046D55213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4621471"/>
        <c:axId val="444623551"/>
      </c:barChart>
      <c:catAx>
        <c:axId val="444621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44623551"/>
        <c:crosses val="autoZero"/>
        <c:auto val="1"/>
        <c:lblAlgn val="ctr"/>
        <c:lblOffset val="100"/>
        <c:noMultiLvlLbl val="0"/>
      </c:catAx>
      <c:valAx>
        <c:axId val="444623551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446214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'carga fiscal '!$B$16</c:f>
              <c:strCache>
                <c:ptCount val="1"/>
                <c:pt idx="0">
                  <c:v>Alimentos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'carga fiscal '!$C$15:$G$15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'carga fiscal '!$C$16:$G$16</c:f>
              <c:numCache>
                <c:formatCode>0.0</c:formatCode>
                <c:ptCount val="5"/>
                <c:pt idx="0">
                  <c:v>54.785839999999993</c:v>
                </c:pt>
                <c:pt idx="1">
                  <c:v>34.817889999999998</c:v>
                </c:pt>
                <c:pt idx="2">
                  <c:v>28.22119</c:v>
                </c:pt>
                <c:pt idx="3">
                  <c:v>22.908809999999999</c:v>
                </c:pt>
                <c:pt idx="4">
                  <c:v>16.24925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8C-4122-9643-3DA857D745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75614495"/>
        <c:axId val="1475612415"/>
      </c:barChart>
      <c:catAx>
        <c:axId val="14756144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75612415"/>
        <c:crosses val="autoZero"/>
        <c:auto val="1"/>
        <c:lblAlgn val="ctr"/>
        <c:lblOffset val="100"/>
        <c:noMultiLvlLbl val="0"/>
      </c:catAx>
      <c:valAx>
        <c:axId val="1475612415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756144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'carga fiscal '!$J$86</c:f>
              <c:strCache>
                <c:ptCount val="1"/>
                <c:pt idx="0">
                  <c:v>Tabaco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'carga fiscal '!$K$74:$O$74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'carga fiscal '!$K$86:$O$86</c:f>
              <c:numCache>
                <c:formatCode>0</c:formatCode>
                <c:ptCount val="5"/>
                <c:pt idx="0">
                  <c:v>10.04490842465332</c:v>
                </c:pt>
                <c:pt idx="1">
                  <c:v>13.564135857458135</c:v>
                </c:pt>
                <c:pt idx="2">
                  <c:v>17.696403263492549</c:v>
                </c:pt>
                <c:pt idx="3">
                  <c:v>21.480398745680311</c:v>
                </c:pt>
                <c:pt idx="4">
                  <c:v>37.214153708715678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E0-41CE-A337-853BF06835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4621471"/>
        <c:axId val="444623551"/>
      </c:barChart>
      <c:catAx>
        <c:axId val="444621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44623551"/>
        <c:crosses val="autoZero"/>
        <c:auto val="1"/>
        <c:lblAlgn val="ctr"/>
        <c:lblOffset val="100"/>
        <c:noMultiLvlLbl val="0"/>
      </c:catAx>
      <c:valAx>
        <c:axId val="444623551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446214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'carga fiscal '!$B$17</c:f>
              <c:strCache>
                <c:ptCount val="1"/>
                <c:pt idx="0">
                  <c:v>Tabaco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numRef>
              <c:f>'carga fiscal '!$C$15:$G$15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'carga fiscal '!$C$17:$G$17</c:f>
              <c:numCache>
                <c:formatCode>0.0</c:formatCode>
                <c:ptCount val="5"/>
                <c:pt idx="0">
                  <c:v>0.28747999999999996</c:v>
                </c:pt>
                <c:pt idx="1">
                  <c:v>0.17926</c:v>
                </c:pt>
                <c:pt idx="2">
                  <c:v>0.15551000000000001</c:v>
                </c:pt>
                <c:pt idx="3">
                  <c:v>0.12532000000000001</c:v>
                </c:pt>
                <c:pt idx="4">
                  <c:v>0.10503999999999999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91-4410-BCD3-B212612DE0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75614495"/>
        <c:axId val="1475612415"/>
      </c:barChart>
      <c:catAx>
        <c:axId val="14756144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75612415"/>
        <c:crosses val="autoZero"/>
        <c:auto val="1"/>
        <c:lblAlgn val="ctr"/>
        <c:lblOffset val="100"/>
        <c:noMultiLvlLbl val="0"/>
      </c:catAx>
      <c:valAx>
        <c:axId val="1475612415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756144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'grafico 6'!$B$47:$C$96</cx:f>
        <cx:lvl ptCount="50">
          <cx:pt idx="0">Alimentos </cx:pt>
          <cx:pt idx="1">Transporte </cx:pt>
          <cx:pt idx="2">Transporte Público</cx:pt>
          <cx:pt idx="3">Educación </cx:pt>
          <cx:pt idx="4">Vivienda </cx:pt>
          <cx:pt idx="5">Salud</cx:pt>
          <cx:pt idx="6">Combustible</cx:pt>
          <cx:pt idx="7">Cuidado personal</cx:pt>
          <cx:pt idx="8">Energía </cx:pt>
          <cx:pt idx="9">Agua </cx:pt>
          <cx:pt idx="10">Alimentos </cx:pt>
          <cx:pt idx="11">Transporte </cx:pt>
          <cx:pt idx="12">Transporte Público</cx:pt>
          <cx:pt idx="13">Educación </cx:pt>
          <cx:pt idx="14">Vivienda </cx:pt>
          <cx:pt idx="15">Salud</cx:pt>
          <cx:pt idx="16">Combustible</cx:pt>
          <cx:pt idx="17">Cuidado personal</cx:pt>
          <cx:pt idx="18">Energía </cx:pt>
          <cx:pt idx="19">Agua </cx:pt>
          <cx:pt idx="20">Alimentos </cx:pt>
          <cx:pt idx="21">Transporte </cx:pt>
          <cx:pt idx="22">Transporte Público</cx:pt>
          <cx:pt idx="23">Educación </cx:pt>
          <cx:pt idx="24">Vivienda </cx:pt>
          <cx:pt idx="25">Salud</cx:pt>
          <cx:pt idx="26">Combustible</cx:pt>
          <cx:pt idx="27">Cuidado personal</cx:pt>
          <cx:pt idx="28">Energía </cx:pt>
          <cx:pt idx="29">Agua </cx:pt>
          <cx:pt idx="30">Alimentos </cx:pt>
          <cx:pt idx="31">Transporte </cx:pt>
          <cx:pt idx="32">Transporte Público</cx:pt>
          <cx:pt idx="33">Educación </cx:pt>
          <cx:pt idx="34">Vivienda </cx:pt>
          <cx:pt idx="35">Salud</cx:pt>
          <cx:pt idx="36">Combustible</cx:pt>
          <cx:pt idx="37">Cuidado personal</cx:pt>
          <cx:pt idx="38">Energía </cx:pt>
          <cx:pt idx="39">Agua </cx:pt>
          <cx:pt idx="40">Alimentos </cx:pt>
          <cx:pt idx="41">Transporte </cx:pt>
          <cx:pt idx="42">Transporte Público</cx:pt>
          <cx:pt idx="43">Educación </cx:pt>
          <cx:pt idx="44">Vivienda </cx:pt>
          <cx:pt idx="45">Salud</cx:pt>
          <cx:pt idx="46">Combustible</cx:pt>
          <cx:pt idx="47">Cuidado personal</cx:pt>
          <cx:pt idx="48">Energía </cx:pt>
          <cx:pt idx="49">Agua </cx:pt>
        </cx:lvl>
        <cx:lvl ptCount="50">
          <cx:pt idx="0">Quintil 1</cx:pt>
          <cx:pt idx="1">Quintil 1</cx:pt>
          <cx:pt idx="2">Quintil 1</cx:pt>
          <cx:pt idx="3">Quintil 1</cx:pt>
          <cx:pt idx="4">Quintil 1</cx:pt>
          <cx:pt idx="5">Quintil 1</cx:pt>
          <cx:pt idx="6">Quintil 1</cx:pt>
          <cx:pt idx="7">Quintil 1</cx:pt>
          <cx:pt idx="8">Quintil 1</cx:pt>
          <cx:pt idx="9">Quintil 1</cx:pt>
          <cx:pt idx="10">Quintil 2</cx:pt>
          <cx:pt idx="11">Quintil 2</cx:pt>
          <cx:pt idx="12">Quintil 2</cx:pt>
          <cx:pt idx="13">Quintil 2</cx:pt>
          <cx:pt idx="14">Quintil 2</cx:pt>
          <cx:pt idx="15">Quintil 2</cx:pt>
          <cx:pt idx="16">Quintil 2</cx:pt>
          <cx:pt idx="17">Quintil 2</cx:pt>
          <cx:pt idx="18">Quintil 2</cx:pt>
          <cx:pt idx="19">Quintil 2</cx:pt>
          <cx:pt idx="20">Quintil 3</cx:pt>
          <cx:pt idx="21">Quintil 3</cx:pt>
          <cx:pt idx="22">Quintil 3</cx:pt>
          <cx:pt idx="23">Quintil 3</cx:pt>
          <cx:pt idx="24">Quintil 3</cx:pt>
          <cx:pt idx="25">Quintil 3</cx:pt>
          <cx:pt idx="26">Quintil 3</cx:pt>
          <cx:pt idx="27">Quintil 3</cx:pt>
          <cx:pt idx="28">Quintil 3</cx:pt>
          <cx:pt idx="29">Quintil 3</cx:pt>
          <cx:pt idx="30">Quintil 4</cx:pt>
          <cx:pt idx="31">Quintil 4</cx:pt>
          <cx:pt idx="32">Quintil 4</cx:pt>
          <cx:pt idx="33">Quintil 4</cx:pt>
          <cx:pt idx="34">Quintil 4</cx:pt>
          <cx:pt idx="35">Quintil 4</cx:pt>
          <cx:pt idx="36">Quintil 4</cx:pt>
          <cx:pt idx="37">Quintil 4</cx:pt>
          <cx:pt idx="38">Quintil 4</cx:pt>
          <cx:pt idx="39">Quintil 4</cx:pt>
          <cx:pt idx="40">Quintil 5</cx:pt>
          <cx:pt idx="41">Quintil 5</cx:pt>
          <cx:pt idx="42">Quintil 5</cx:pt>
          <cx:pt idx="43">Quintil 5</cx:pt>
          <cx:pt idx="44">Quintil 5</cx:pt>
          <cx:pt idx="45">Quintil 5</cx:pt>
          <cx:pt idx="46">Quintil 5</cx:pt>
          <cx:pt idx="47">Quintil 5</cx:pt>
          <cx:pt idx="48">Quintil 5</cx:pt>
          <cx:pt idx="49">Quintil 5</cx:pt>
        </cx:lvl>
      </cx:strDim>
      <cx:numDim type="size">
        <cx:f>'grafico 6'!$D$47:$D$96</cx:f>
        <cx:lvl ptCount="50" formatCode="0.0">
          <cx:pt idx="0">49.3726990592208</cx:pt>
          <cx:pt idx="1">12.664243277340811</cx:pt>
          <cx:pt idx="2">4.7754012256709553</cx:pt>
          <cx:pt idx="3">2.5855495116408793</cx:pt>
          <cx:pt idx="4">12.544955619031217</cx:pt>
          <cx:pt idx="5">3.8852361681497762</cx:pt>
          <cx:pt idx="6">2.6056311980802564</cx:pt>
          <cx:pt idx="7">6.4491286655011431</cx:pt>
          <cx:pt idx="8">5.9722108872824471</cx:pt>
          <cx:pt idx="9">1.3260786391084123</cx:pt>
          <cx:pt idx="10">45.854629992424833</cx:pt>
          <cx:pt idx="11">15.507661364051927</cx:pt>
          <cx:pt idx="12">4.8007272157354439</cx:pt>
          <cx:pt idx="13">3.2794561554737092</cx:pt>
          <cx:pt idx="14">12.534200558994854</cx:pt>
          <cx:pt idx="15">3.6839735652900765</cx:pt>
          <cx:pt idx="16">3.8300305618681927</cx:pt>
          <cx:pt idx="17">6.5608181177023743</cx:pt>
          <cx:pt idx="18">5.950212888227151</cx:pt>
          <cx:pt idx="19">1.4813849489329467</cx:pt>
          <cx:pt idx="20">42.357519549300562</cx:pt>
          <cx:pt idx="21">17.93207833432702</cx:pt>
          <cx:pt idx="22">4.5947221399161773</cx:pt>
          <cx:pt idx="23">4.2004363133645732</cx:pt>
          <cx:pt idx="24">11.583566518943465</cx:pt>
          <cx:pt idx="25">3.8488187423092852</cx:pt>
          <cx:pt idx="26">5.2948763852307801</cx:pt>
          <cx:pt idx="27">6.552110017365127</cx:pt>
          <cx:pt idx="28">5.6259845818837331</cx:pt>
          <cx:pt idx="29">1.4386172210262786</cx:pt>
          <cx:pt idx="30">38.717125609916998</cx:pt>
          <cx:pt idx="31">19.462555847274725</cx:pt>
          <cx:pt idx="32">3.9249452572636256</cx:pt>
          <cx:pt idx="33">5.709358738320641</cx:pt>
          <cx:pt idx="34">10.763469013008738</cx:pt>
          <cx:pt idx="35">3.9409353412327492</cx:pt>
          <cx:pt idx="36">6.5896969873035589</cx:pt>
          <cx:pt idx="37">6.3873122738722508</cx:pt>
          <cx:pt idx="38">5.2392823466325797</cx:pt>
          <cx:pt idx="39">1.3211764513633935</cx:pt>
          <cx:pt idx="40">30.761517516077763</cx:pt>
          <cx:pt idx="41">20.646848541607838</cx:pt>
          <cx:pt idx="42">1.7881632310329112</cx:pt>
          <cx:pt idx="43">8.5274972591450418</cx:pt>
          <cx:pt idx="44">9.9966716980569892</cx:pt>
          <cx:pt idx="45">4.811228058770431</cx:pt>
          <cx:pt idx="46">8.0406831585213006</cx:pt>
          <cx:pt idx="47">5.451127119464708</cx:pt>
          <cx:pt idx="48">4.3064468836191336</cx:pt>
          <cx:pt idx="49">1.0291470202047903</cx:pt>
        </cx:lvl>
      </cx:numDim>
    </cx:data>
  </cx:chartData>
  <cx:chart>
    <cx:plotArea>
      <cx:plotAreaRegion>
        <cx:series layoutId="treemap" uniqueId="{566A3ADA-5956-416D-9E35-741401B7B79A}">
          <cx:dataLabels pos="inEnd"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700">
                    <a:solidFill>
                      <a:sysClr val="windowText" lastClr="000000"/>
                    </a:solidFill>
                  </a:defRPr>
                </a:pPr>
                <a:endParaRPr lang="es-ES" sz="700" b="0" i="0" u="none" strike="noStrike" baseline="0">
                  <a:solidFill>
                    <a:sysClr val="windowText" lastClr="000000"/>
                  </a:solidFill>
                  <a:latin typeface="Calibri" panose="020F0502020204030204"/>
                </a:endParaRPr>
              </a:p>
            </cx:txPr>
            <cx:visibility seriesName="0" categoryName="1" value="1"/>
            <cx:separator>, </cx:separator>
          </cx:dataLabels>
          <cx:dataId val="0"/>
          <cx:layoutPr>
            <cx:parentLabelLayout val="overlapping"/>
          </cx:layoutPr>
        </cx:series>
      </cx:plotAreaRegion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lt1"/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310ACC-893E-4438-877E-58B4F091C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8AFC004-0642-49A5-8C4D-AEA412333E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2DBAC9-2C82-4C6D-87C8-B1B73DFA9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8E740-C7C9-4B15-84B0-45E568054E46}" type="datetimeFigureOut">
              <a:rPr lang="es-MX" smtClean="0"/>
              <a:t>17/04/2023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FAA980-3B34-4DDF-B899-9CA4E2814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33A243-6C7E-413B-B765-532F68412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53C6-E5EF-45D8-A2C2-8668CCAE42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5642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D44995-0B7E-4990-BCEF-6999E4FB8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73E7BB9-2969-4CDB-A9C7-509DAF52E5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0363BC-8271-448E-910C-70BAD8ED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8E740-C7C9-4B15-84B0-45E568054E46}" type="datetimeFigureOut">
              <a:rPr lang="es-MX" smtClean="0"/>
              <a:t>17/04/2023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E1F90F-A798-4FC7-B55D-D98845D30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B61196-D260-45E2-84D5-87CB0FEA6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53C6-E5EF-45D8-A2C2-8668CCAE42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8769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D4816D8-1592-4E83-A973-DFCB73F275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34C8F79-A473-400D-9022-44ED439EFB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AD80B4-5DCF-4B9F-8316-82060D493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8E740-C7C9-4B15-84B0-45E568054E46}" type="datetimeFigureOut">
              <a:rPr lang="es-MX" smtClean="0"/>
              <a:t>17/04/2023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40A798-4A5A-4D26-91A1-B3662794B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5B41AF-6528-4EC6-ABC7-B40928933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53C6-E5EF-45D8-A2C2-8668CCAE42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06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84B8C0-CD05-44E6-930D-1FABC7A9D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3F65AD-C555-4944-8410-DD1043C76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E57000-8391-4FA4-B35D-DA63F5F51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8E740-C7C9-4B15-84B0-45E568054E46}" type="datetimeFigureOut">
              <a:rPr lang="es-MX" smtClean="0"/>
              <a:t>17/04/2023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B70852-CC7B-407C-AD17-BA1505216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FAAC4A-043A-44C0-BB22-5FC50B230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53C6-E5EF-45D8-A2C2-8668CCAE42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118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ECD4EA-6F7F-40BA-A24D-C2D601A11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FE5CD81-D10C-4670-98E1-448459D99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62B212-30C1-4491-82CF-FCE7EF6C4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8E740-C7C9-4B15-84B0-45E568054E46}" type="datetimeFigureOut">
              <a:rPr lang="es-MX" smtClean="0"/>
              <a:t>17/04/2023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9E8015-323D-4ECF-87FE-6C68E18DB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61E6A5-0503-4E2E-B863-565E3A4CC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53C6-E5EF-45D8-A2C2-8668CCAE42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7531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B5FEE4-91F3-4FF9-A703-DBDC5AB56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B69A27-2F80-413B-BFD8-5BE2F5007E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A506E0-1569-4D70-8A7B-0908774EC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06EE21A-3F57-4C59-A44F-75803C9A0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8E740-C7C9-4B15-84B0-45E568054E46}" type="datetimeFigureOut">
              <a:rPr lang="es-MX" smtClean="0"/>
              <a:t>17/04/2023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5BF710F-9A4F-4BE0-B37E-A9967F481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EF9B0C-3DA8-4D58-9AFB-25DAE919A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53C6-E5EF-45D8-A2C2-8668CCAE42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9161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0518D6-CA0D-4CE1-A4E5-19A0262E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73B62FC-F6D3-4013-94FE-312F84B229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5D69393-3AEC-4769-8B7A-CE0CA3079E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81AB6C7-8635-426C-A3F8-7BA0794802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243718D-2681-422C-BFD2-D033A6AE43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2CA1FB6-6EDD-4B46-83CD-E84768209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8E740-C7C9-4B15-84B0-45E568054E46}" type="datetimeFigureOut">
              <a:rPr lang="es-MX" smtClean="0"/>
              <a:t>17/04/2023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C66DDBF-1A24-4AF3-A0CF-1FAF44158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011B9B2-784A-4D51-9BF6-2F5A9B854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53C6-E5EF-45D8-A2C2-8668CCAE42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481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5AF143-4891-4C34-886F-42D51BFAC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7606498-493A-4FF7-B710-A3E8BA004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8E740-C7C9-4B15-84B0-45E568054E46}" type="datetimeFigureOut">
              <a:rPr lang="es-MX" smtClean="0"/>
              <a:t>17/04/2023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1E840D4-8518-4A7B-AAAB-B5D4FE53D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0EBDF0B-5154-4B52-BE49-0D377B4A0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53C6-E5EF-45D8-A2C2-8668CCAE42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4672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C8FCDA2-043F-4088-8E15-2026B99C1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8E740-C7C9-4B15-84B0-45E568054E46}" type="datetimeFigureOut">
              <a:rPr lang="es-MX" smtClean="0"/>
              <a:t>17/04/2023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B508000-A802-4CA7-BEA4-AAB6985B1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A8DFEDC-7760-4C52-B270-E2392737D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53C6-E5EF-45D8-A2C2-8668CCAE42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907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7FCF9E-BB5D-4B79-A24E-B84056ACD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A20090-E4BE-4C7C-9C14-106F11CB1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85BBCD7-DE8F-462C-A9B0-1AD615DA59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409A08B-2B01-4DA6-A089-61F1AB4D8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8E740-C7C9-4B15-84B0-45E568054E46}" type="datetimeFigureOut">
              <a:rPr lang="es-MX" smtClean="0"/>
              <a:t>17/04/2023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93F1294-6962-44C2-B968-A53C293A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6A3F850-6727-4B37-AD75-1C0E0D14F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53C6-E5EF-45D8-A2C2-8668CCAE42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4436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A928CD-DAA6-4845-9190-E7E0D4099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F66DF8C-C264-4F1C-920E-00EBACEABF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E6FF019-ACB5-415A-97DC-0E9FE106C8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980348-917A-4091-87DC-114C205E5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8E740-C7C9-4B15-84B0-45E568054E46}" type="datetimeFigureOut">
              <a:rPr lang="es-MX" smtClean="0"/>
              <a:t>17/04/2023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9C3FAAA-233C-4C59-8D6A-FAC52B176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76D656E-D4DA-4B71-A535-246E5F4F2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53C6-E5EF-45D8-A2C2-8668CCAE42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367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4E081FF-6DFC-4809-899C-BF7034344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A937FD-6937-4323-9B41-E9AFC757B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F7DABF-2993-45F1-ADFC-F270BEC03D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8E740-C7C9-4B15-84B0-45E568054E46}" type="datetimeFigureOut">
              <a:rPr lang="es-MX" smtClean="0"/>
              <a:t>17/04/2023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D66934-A01E-460E-861F-A5D9BE9ACC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0E2801-99B6-49BA-8CD1-30C23B88B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953C6-E5EF-45D8-A2C2-8668CCAE42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4073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7A46C2-2772-4B13-912B-D82F97B4B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22121"/>
            <a:ext cx="9144000" cy="3422708"/>
          </a:xfrm>
        </p:spPr>
        <p:txBody>
          <a:bodyPr>
            <a:normAutofit fontScale="90000"/>
          </a:bodyPr>
          <a:lstStyle/>
          <a:p>
            <a:r>
              <a:rPr lang="es-US" sz="4400" b="1" kern="1400" spc="-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UNA POLÍTICA FISCAL AMBIENTAL PARA UNA TRANSICIÓN CLIMÁTICA JUSTA EN MÉXICO: UNA PROPUESTA PRELIMINAR</a:t>
            </a:r>
            <a:br>
              <a:rPr lang="es-MX" sz="1800" kern="1400" spc="-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224891-84F8-47BC-841F-7DD306294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48169"/>
            <a:ext cx="9144000" cy="1493239"/>
          </a:xfrm>
        </p:spPr>
        <p:txBody>
          <a:bodyPr>
            <a:normAutofit/>
          </a:bodyPr>
          <a:lstStyle/>
          <a:p>
            <a:r>
              <a:rPr lang="es-U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Luis Miguel Galindo y Fernando González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006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7A46C2-2772-4B13-912B-D82F97B4B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16830"/>
          </a:xfrm>
        </p:spPr>
        <p:txBody>
          <a:bodyPr>
            <a:normAutofit/>
          </a:bodyPr>
          <a:lstStyle/>
          <a:p>
            <a:r>
              <a:rPr lang="es-419" sz="4800" dirty="0">
                <a:latin typeface="Arial" panose="020B0604020202020204" pitchFamily="34" charset="0"/>
                <a:cs typeface="Arial" panose="020B0604020202020204" pitchFamily="34" charset="0"/>
              </a:rPr>
              <a:t>Dividendos de la política fiscal:</a:t>
            </a:r>
            <a:endParaRPr lang="es-MX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224891-84F8-47BC-841F-7DD306294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50253"/>
            <a:ext cx="9144000" cy="378343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Doble dividendo: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41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Doble dividendo débil.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41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Doble dividendo fuerte.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41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Triple bono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41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Política fiscal inteligente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832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7A46C2-2772-4B13-912B-D82F97B4B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45459"/>
            <a:ext cx="9144000" cy="753035"/>
          </a:xfrm>
        </p:spPr>
        <p:txBody>
          <a:bodyPr>
            <a:normAutofit/>
          </a:bodyPr>
          <a:lstStyle/>
          <a:p>
            <a:r>
              <a:rPr lang="es-419" sz="4800" b="1" dirty="0">
                <a:latin typeface="Arial" panose="020B0604020202020204" pitchFamily="34" charset="0"/>
                <a:cs typeface="Arial" panose="020B0604020202020204" pitchFamily="34" charset="0"/>
              </a:rPr>
              <a:t>Impuestos verdes</a:t>
            </a:r>
            <a:endParaRPr lang="es-MX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224891-84F8-47BC-841F-7DD306294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16029"/>
            <a:ext cx="9144000" cy="4269997"/>
          </a:xfrm>
        </p:spPr>
        <p:txBody>
          <a:bodyPr/>
          <a:lstStyle/>
          <a:p>
            <a:endParaRPr lang="es-MX" dirty="0"/>
          </a:p>
        </p:txBody>
      </p:sp>
      <p:graphicFrame>
        <p:nvGraphicFramePr>
          <p:cNvPr id="4" name="Chart 2">
            <a:extLst>
              <a:ext uri="{FF2B5EF4-FFF2-40B4-BE49-F238E27FC236}">
                <a16:creationId xmlns:a16="http://schemas.microsoft.com/office/drawing/2014/main" id="{AF25F73B-A6E6-C747-8546-BEE635D581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64028653"/>
              </p:ext>
            </p:extLst>
          </p:nvPr>
        </p:nvGraphicFramePr>
        <p:xfrm>
          <a:off x="1048624" y="1895913"/>
          <a:ext cx="9977964" cy="4555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1897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7A46C2-2772-4B13-912B-D82F97B4B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65828"/>
          </a:xfrm>
        </p:spPr>
        <p:txBody>
          <a:bodyPr>
            <a:normAutofit fontScale="90000"/>
          </a:bodyPr>
          <a:lstStyle/>
          <a:p>
            <a:r>
              <a:rPr lang="es-419" dirty="0"/>
              <a:t>Inversión pública (% del PIB)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224891-84F8-47BC-841F-7DD306294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40528"/>
            <a:ext cx="9144000" cy="4362276"/>
          </a:xfrm>
        </p:spPr>
        <p:txBody>
          <a:bodyPr/>
          <a:lstStyle/>
          <a:p>
            <a:endParaRPr lang="es-MX" dirty="0"/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E2D53ADE-7ADD-C1DA-4BA2-AC3BF1497B26}"/>
              </a:ext>
            </a:extLst>
          </p:cNvPr>
          <p:cNvGraphicFramePr/>
          <p:nvPr/>
        </p:nvGraphicFramePr>
        <p:xfrm>
          <a:off x="1979802" y="2676088"/>
          <a:ext cx="8053431" cy="3825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1041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7A46C2-2772-4B13-912B-D82F97B4B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15256"/>
            <a:ext cx="9144000" cy="916003"/>
          </a:xfrm>
        </p:spPr>
        <p:txBody>
          <a:bodyPr>
            <a:normAutofit/>
          </a:bodyPr>
          <a:lstStyle/>
          <a:p>
            <a:r>
              <a:rPr lang="es-419" sz="4800" dirty="0">
                <a:latin typeface="Arial" panose="020B0604020202020204" pitchFamily="34" charset="0"/>
                <a:cs typeface="Arial" panose="020B0604020202020204" pitchFamily="34" charset="0"/>
              </a:rPr>
              <a:t>Patrones de consumo</a:t>
            </a:r>
            <a:endParaRPr lang="es-MX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224891-84F8-47BC-841F-7DD306294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97915"/>
            <a:ext cx="9144000" cy="4244829"/>
          </a:xfrm>
        </p:spPr>
        <p:txBody>
          <a:bodyPr/>
          <a:lstStyle/>
          <a:p>
            <a:endParaRPr lang="es-MX" dirty="0"/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1DEFF88E-20B9-29F5-BE08-9488260C3E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7673590"/>
              </p:ext>
            </p:extLst>
          </p:nvPr>
        </p:nvGraphicFramePr>
        <p:xfrm>
          <a:off x="1250575" y="1803633"/>
          <a:ext cx="9735671" cy="4839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8135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7A46C2-2772-4B13-912B-D82F97B4B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71119"/>
            <a:ext cx="9144000" cy="1031846"/>
          </a:xfrm>
        </p:spPr>
        <p:txBody>
          <a:bodyPr>
            <a:normAutofit/>
          </a:bodyPr>
          <a:lstStyle/>
          <a:p>
            <a:r>
              <a:rPr lang="es-419" sz="4800" dirty="0">
                <a:latin typeface="Arial" panose="020B0604020202020204" pitchFamily="34" charset="0"/>
                <a:cs typeface="Arial" panose="020B0604020202020204" pitchFamily="34" charset="0"/>
              </a:rPr>
              <a:t>Patrones de consumo</a:t>
            </a:r>
            <a:endParaRPr lang="es-MX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224891-84F8-47BC-841F-7DD306294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79802"/>
            <a:ext cx="9144000" cy="4597167"/>
          </a:xfrm>
        </p:spPr>
        <p:txBody>
          <a:bodyPr/>
          <a:lstStyle/>
          <a:p>
            <a:endParaRPr lang="es-MX" dirty="0"/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4" name="Gráfico 3">
                <a:extLst>
                  <a:ext uri="{FF2B5EF4-FFF2-40B4-BE49-F238E27FC236}">
                    <a16:creationId xmlns:a16="http://schemas.microsoft.com/office/drawing/2014/main" id="{8A74D053-F41B-4389-369E-3F625EBDAB61}"/>
                  </a:ext>
                </a:extLst>
              </p:cNvPr>
              <p:cNvGraphicFramePr/>
              <p:nvPr/>
            </p:nvGraphicFramePr>
            <p:xfrm>
              <a:off x="2265028" y="2348917"/>
              <a:ext cx="7491367" cy="4018327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" name="Gráfico 3">
                <a:extLst>
                  <a:ext uri="{FF2B5EF4-FFF2-40B4-BE49-F238E27FC236}">
                    <a16:creationId xmlns:a16="http://schemas.microsoft.com/office/drawing/2014/main" id="{8A74D053-F41B-4389-369E-3F625EBDAB6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65028" y="2348917"/>
                <a:ext cx="7491367" cy="401832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10820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7A46C2-2772-4B13-912B-D82F97B4B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6199"/>
            <a:ext cx="9144000" cy="890590"/>
          </a:xfrm>
        </p:spPr>
        <p:txBody>
          <a:bodyPr>
            <a:normAutofit/>
          </a:bodyPr>
          <a:lstStyle/>
          <a:p>
            <a:r>
              <a:rPr lang="es-419" sz="4800" b="1" dirty="0">
                <a:latin typeface="Arial" panose="020B0604020202020204" pitchFamily="34" charset="0"/>
                <a:cs typeface="Arial" panose="020B0604020202020204" pitchFamily="34" charset="0"/>
              </a:rPr>
              <a:t>Patrones de consumo</a:t>
            </a:r>
            <a:endParaRPr lang="es-MX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224891-84F8-47BC-841F-7DD306294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45627"/>
            <a:ext cx="9144000" cy="4706175"/>
          </a:xfrm>
        </p:spPr>
        <p:txBody>
          <a:bodyPr/>
          <a:lstStyle/>
          <a:p>
            <a:endParaRPr lang="es-MX" dirty="0"/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90B39CE9-175A-E8E4-EC68-85B27BB0CD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3195644"/>
              </p:ext>
            </p:extLst>
          </p:nvPr>
        </p:nvGraphicFramePr>
        <p:xfrm>
          <a:off x="1062319" y="1452283"/>
          <a:ext cx="9281308" cy="5099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4410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7A46C2-2772-4B13-912B-D82F97B4B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62063"/>
            <a:ext cx="9144000" cy="763398"/>
          </a:xfrm>
        </p:spPr>
        <p:txBody>
          <a:bodyPr>
            <a:normAutofit/>
          </a:bodyPr>
          <a:lstStyle/>
          <a:p>
            <a:r>
              <a:rPr lang="es-419" sz="4800" b="1" dirty="0">
                <a:latin typeface="Arial" panose="020B0604020202020204" pitchFamily="34" charset="0"/>
                <a:cs typeface="Arial" panose="020B0604020202020204" pitchFamily="34" charset="0"/>
              </a:rPr>
              <a:t>Patrones de consumo</a:t>
            </a:r>
            <a:endParaRPr lang="es-MX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224891-84F8-47BC-841F-7DD306294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19743"/>
            <a:ext cx="9144000" cy="4896210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participación del gasto en alimentos como proporción del gasto de consumo por quintiles de ingreso disminuye conforme aumenta el ingreso (ley de Engel). </a:t>
            </a: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s-MX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participación del gasto en transporte aumenta como proporción del gasto de consumo por quintiles de ingreso.</a:t>
            </a:r>
          </a:p>
          <a:p>
            <a:pPr marL="457200" algn="just">
              <a:lnSpc>
                <a:spcPct val="115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participación del gasto en combustibles para vehículos de transporte como proporción del gasto de consumo por quintiles de ingreso aumenta.</a:t>
            </a:r>
          </a:p>
        </p:txBody>
      </p:sp>
    </p:spTree>
    <p:extLst>
      <p:ext uri="{BB962C8B-B14F-4D97-AF65-F5344CB8AC3E}">
        <p14:creationId xmlns:p14="http://schemas.microsoft.com/office/powerpoint/2010/main" val="3577738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7A46C2-2772-4B13-912B-D82F97B4B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45285"/>
            <a:ext cx="9144000" cy="830509"/>
          </a:xfrm>
        </p:spPr>
        <p:txBody>
          <a:bodyPr>
            <a:noAutofit/>
          </a:bodyPr>
          <a:lstStyle/>
          <a:p>
            <a:r>
              <a:rPr lang="es-419" sz="4800" dirty="0">
                <a:latin typeface="Arial" panose="020B0604020202020204" pitchFamily="34" charset="0"/>
                <a:cs typeface="Arial" panose="020B0604020202020204" pitchFamily="34" charset="0"/>
              </a:rPr>
              <a:t>Patrones de consumo</a:t>
            </a:r>
            <a:endParaRPr lang="es-MX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224891-84F8-47BC-841F-7DD306294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19743"/>
            <a:ext cx="9144000" cy="4874004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MX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participación del gasto en educación como proporción del gasto por quintiles aumenta al incrementarse el ingreso</a:t>
            </a: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MX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participación del gasto en salud como proporción del gasto por quintiles de ingreso aumenta con el ingreso.</a:t>
            </a: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MX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participación del gasto en vehículos como proporción del gasto de consumo por quintiles de ingreso aumenta conforme aumenta el ingreso.</a:t>
            </a:r>
          </a:p>
          <a:p>
            <a:pPr lvl="0" algn="just">
              <a:lnSpc>
                <a:spcPct val="115000"/>
              </a:lnSpc>
              <a:spcAft>
                <a:spcPts val="800"/>
              </a:spcAft>
            </a:pP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07050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7A46C2-2772-4B13-912B-D82F97B4B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9247"/>
            <a:ext cx="9144000" cy="753035"/>
          </a:xfrm>
        </p:spPr>
        <p:txBody>
          <a:bodyPr>
            <a:normAutofit/>
          </a:bodyPr>
          <a:lstStyle/>
          <a:p>
            <a:r>
              <a:rPr lang="es-419" sz="4800" dirty="0"/>
              <a:t>Patrones de consumo: Ilustran</a:t>
            </a:r>
            <a:endParaRPr lang="es-MX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224891-84F8-47BC-841F-7DD306294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90194"/>
            <a:ext cx="9144000" cy="4339206"/>
          </a:xfrm>
        </p:spPr>
        <p:txBody>
          <a:bodyPr>
            <a:normAutofit fontScale="77500" lnSpcReduction="20000"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s-MX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insatisfacción con los servicios públicos de transporte, educación y salud.</a:t>
            </a: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s-MX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MX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Patrones de consumo crecientemente estratificados y segmentados donde los servicios públicos son utilizados por los grupos de ingresos bajos. </a:t>
            </a: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s-MX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MX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Patrones de consumo que contribuyen a intensificar algunas externalidades negativas como la contaminación atmosférica, los accidentes y congestión viales, generación de residuos y las emisiones de gases de efecto invernadero que ocasionan el cambio climático. 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s-MX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32251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7A46C2-2772-4B13-912B-D82F97B4B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45285"/>
            <a:ext cx="9144000" cy="721454"/>
          </a:xfrm>
        </p:spPr>
        <p:txBody>
          <a:bodyPr>
            <a:noAutofit/>
          </a:bodyPr>
          <a:lstStyle/>
          <a:p>
            <a:r>
              <a:rPr lang="es-419" sz="3600" b="1" dirty="0">
                <a:latin typeface="Arial" panose="020B0604020202020204" pitchFamily="34" charset="0"/>
                <a:cs typeface="Arial" panose="020B0604020202020204" pitchFamily="34" charset="0"/>
              </a:rPr>
              <a:t>Alimentos y tabaco: carga e incidencia fiscal</a:t>
            </a:r>
            <a:endParaRPr lang="es-MX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224891-84F8-47BC-841F-7DD306294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19743"/>
            <a:ext cx="9144000" cy="4731391"/>
          </a:xfrm>
        </p:spPr>
        <p:txBody>
          <a:bodyPr/>
          <a:lstStyle/>
          <a:p>
            <a:endParaRPr lang="es-MX" dirty="0"/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80C46DF8-1AAE-8DC9-1886-AB4B44F01E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4730076"/>
              </p:ext>
            </p:extLst>
          </p:nvPr>
        </p:nvGraphicFramePr>
        <p:xfrm>
          <a:off x="1719743" y="2139194"/>
          <a:ext cx="3842158" cy="1719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A9AEE445-8FB5-6BCC-5E01-0A056AB49B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8172404"/>
              </p:ext>
            </p:extLst>
          </p:nvPr>
        </p:nvGraphicFramePr>
        <p:xfrm>
          <a:off x="6669248" y="2237810"/>
          <a:ext cx="3674378" cy="1719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4BA527B4-8F65-471A-A005-74BAFF6B42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1696983"/>
              </p:ext>
            </p:extLst>
          </p:nvPr>
        </p:nvGraphicFramePr>
        <p:xfrm>
          <a:off x="2231472" y="4311940"/>
          <a:ext cx="2961313" cy="1669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CCA692F2-4D2C-4F76-BE5C-9EE379D50D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4667966"/>
              </p:ext>
            </p:extLst>
          </p:nvPr>
        </p:nvGraphicFramePr>
        <p:xfrm>
          <a:off x="6904138" y="4311940"/>
          <a:ext cx="3296875" cy="1585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197338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7A46C2-2772-4B13-912B-D82F97B4B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73980"/>
            <a:ext cx="9144000" cy="682468"/>
          </a:xfrm>
        </p:spPr>
        <p:txBody>
          <a:bodyPr>
            <a:normAutofit fontScale="90000"/>
          </a:bodyPr>
          <a:lstStyle/>
          <a:p>
            <a:r>
              <a:rPr lang="es-419" sz="4800" dirty="0">
                <a:latin typeface="Arial" panose="020B0604020202020204" pitchFamily="34" charset="0"/>
                <a:cs typeface="Arial" panose="020B0604020202020204" pitchFamily="34" charset="0"/>
              </a:rPr>
              <a:t>Introducción</a:t>
            </a:r>
            <a:endParaRPr lang="es-MX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224891-84F8-47BC-841F-7DD306294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6011" y="1358153"/>
            <a:ext cx="10293292" cy="5025869"/>
          </a:xfrm>
        </p:spPr>
        <p:txBody>
          <a:bodyPr>
            <a:normAutofit/>
          </a:bodyPr>
          <a:lstStyle/>
          <a:p>
            <a:pPr algn="just"/>
            <a:r>
              <a:rPr lang="es-419" sz="1800" dirty="0">
                <a:latin typeface="Arial" panose="020B0604020202020204" pitchFamily="34" charset="0"/>
                <a:cs typeface="Arial" panose="020B0604020202020204" pitchFamily="34" charset="0"/>
              </a:rPr>
              <a:t>Cambio climático es un problema de desarrollo.</a:t>
            </a:r>
            <a:endParaRPr lang="es-419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US" sz="1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US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Externalidad negativa global con especificidades locales </a:t>
            </a:r>
            <a:r>
              <a:rPr lang="es-US" sz="18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(gobernanza).. </a:t>
            </a:r>
            <a:endParaRPr lang="es-US" sz="1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US" sz="1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US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s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 Acuerdo de Paris de Cambio Climático busca estabilizar el aumento de temperatura global entre 1.5</a:t>
            </a:r>
            <a:r>
              <a:rPr lang="es-US" sz="18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s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 y 2</a:t>
            </a:r>
            <a:r>
              <a:rPr lang="es-US" sz="18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s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 para este siglo a través de alcanzar una economía carbono neutral entre 2050 y 2070 (IPCC, 2018). </a:t>
            </a:r>
            <a:endParaRPr lang="es-419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US" sz="1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US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s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nivel global el 10% más rico es responsable de cerca del 50% de las emisiones de CO2, y en Europa el 50% más pobre tiene emisiones per cápita casi un 85% inferiores respecto al 10% más rico (</a:t>
            </a:r>
            <a:r>
              <a:rPr lang="es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Chancel</a:t>
            </a:r>
            <a:r>
              <a:rPr lang="es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et al., 2021). </a:t>
            </a:r>
          </a:p>
          <a:p>
            <a:pPr algn="just"/>
            <a:endParaRPr lang="es-US" sz="1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US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es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 hogares de baja renta consumen más productos intensivos en energía (Wang et al., 2016) y enfrentan restricciones presupuestales para comprar bienes duraderos con mayor eficiencia energética (Zachmann et al., 2018). </a:t>
            </a:r>
            <a:endParaRPr 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1947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7A46C2-2772-4B13-912B-D82F97B4B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48813"/>
            <a:ext cx="9144000" cy="1463878"/>
          </a:xfrm>
        </p:spPr>
        <p:txBody>
          <a:bodyPr>
            <a:noAutofit/>
          </a:bodyPr>
          <a:lstStyle/>
          <a:p>
            <a:r>
              <a:rPr lang="es-419" sz="4800" dirty="0">
                <a:latin typeface="Arial" panose="020B0604020202020204" pitchFamily="34" charset="0"/>
                <a:cs typeface="Arial" panose="020B0604020202020204" pitchFamily="34" charset="0"/>
              </a:rPr>
              <a:t>Bebidas y electrodomésticos: Carga e incidencia fiscal</a:t>
            </a:r>
            <a:endParaRPr lang="es-MX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224891-84F8-47BC-841F-7DD306294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06971"/>
            <a:ext cx="9144000" cy="4102217"/>
          </a:xfrm>
        </p:spPr>
        <p:txBody>
          <a:bodyPr/>
          <a:lstStyle/>
          <a:p>
            <a:endParaRPr lang="es-MX" dirty="0"/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D36B845B-585F-4F90-86D3-01C2BCA2B7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8651302"/>
              </p:ext>
            </p:extLst>
          </p:nvPr>
        </p:nvGraphicFramePr>
        <p:xfrm>
          <a:off x="1904302" y="2674620"/>
          <a:ext cx="3649210" cy="1628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6C56D61F-CF6E-4EB9-9DCF-28F524EF8C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1790566"/>
              </p:ext>
            </p:extLst>
          </p:nvPr>
        </p:nvGraphicFramePr>
        <p:xfrm>
          <a:off x="6451135" y="2720340"/>
          <a:ext cx="3836564" cy="1417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562F5CBE-61A6-4263-9A14-D4CD483931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9076170"/>
              </p:ext>
            </p:extLst>
          </p:nvPr>
        </p:nvGraphicFramePr>
        <p:xfrm>
          <a:off x="2063694" y="4518414"/>
          <a:ext cx="3489818" cy="1350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F0620BF0-9620-4AEE-9212-82E43D58C5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0551245"/>
              </p:ext>
            </p:extLst>
          </p:nvPr>
        </p:nvGraphicFramePr>
        <p:xfrm>
          <a:off x="6451136" y="4349269"/>
          <a:ext cx="3741488" cy="1417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6071726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7A46C2-2772-4B13-912B-D82F97B4B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1604"/>
          </a:xfrm>
        </p:spPr>
        <p:txBody>
          <a:bodyPr>
            <a:noAutofit/>
          </a:bodyPr>
          <a:lstStyle/>
          <a:p>
            <a:r>
              <a:rPr lang="es-419" sz="4800" dirty="0">
                <a:latin typeface="Arial" panose="020B0604020202020204" pitchFamily="34" charset="0"/>
                <a:cs typeface="Arial" panose="020B0604020202020204" pitchFamily="34" charset="0"/>
              </a:rPr>
              <a:t>Combustibles y vehículos: carga e incidencia fiscal</a:t>
            </a:r>
            <a:endParaRPr lang="es-MX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224891-84F8-47BC-841F-7DD306294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41196"/>
            <a:ext cx="9144000" cy="3875714"/>
          </a:xfrm>
        </p:spPr>
        <p:txBody>
          <a:bodyPr/>
          <a:lstStyle/>
          <a:p>
            <a:endParaRPr lang="es-MX" dirty="0"/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B83F0748-2D95-4BC7-999A-B8EA949963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4931115"/>
              </p:ext>
            </p:extLst>
          </p:nvPr>
        </p:nvGraphicFramePr>
        <p:xfrm>
          <a:off x="2214694" y="2779395"/>
          <a:ext cx="2919367" cy="1566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1CBB60D3-7B17-4558-801C-22703FBBEF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0622308"/>
              </p:ext>
            </p:extLst>
          </p:nvPr>
        </p:nvGraphicFramePr>
        <p:xfrm>
          <a:off x="6207854" y="2720340"/>
          <a:ext cx="3884100" cy="1417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B83F0748-2D95-4BC7-999A-B8EA949963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7769700"/>
              </p:ext>
            </p:extLst>
          </p:nvPr>
        </p:nvGraphicFramePr>
        <p:xfrm>
          <a:off x="2155970" y="4416803"/>
          <a:ext cx="3179427" cy="1463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A863E891-7D67-4D23-A2CF-9CE8FD2107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0897043"/>
              </p:ext>
            </p:extLst>
          </p:nvPr>
        </p:nvGraphicFramePr>
        <p:xfrm>
          <a:off x="6096000" y="4269996"/>
          <a:ext cx="4037901" cy="169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519917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7A46C2-2772-4B13-912B-D82F97B4B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63399"/>
            <a:ext cx="9144000" cy="763398"/>
          </a:xfrm>
        </p:spPr>
        <p:txBody>
          <a:bodyPr>
            <a:normAutofit/>
          </a:bodyPr>
          <a:lstStyle/>
          <a:p>
            <a:r>
              <a:rPr lang="es-419" sz="4800" b="1" dirty="0">
                <a:latin typeface="Arial" panose="020B0604020202020204" pitchFamily="34" charset="0"/>
                <a:cs typeface="Arial" panose="020B0604020202020204" pitchFamily="34" charset="0"/>
              </a:rPr>
              <a:t>Curva de Lorenz de gasto</a:t>
            </a:r>
            <a:endParaRPr lang="es-MX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224891-84F8-47BC-841F-7DD306294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64361"/>
            <a:ext cx="9144000" cy="4345496"/>
          </a:xfrm>
        </p:spPr>
        <p:txBody>
          <a:bodyPr/>
          <a:lstStyle/>
          <a:p>
            <a:endParaRPr lang="es-MX" dirty="0"/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4FC3FC73-08C9-9148-CCBF-7B0D130FF1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49906"/>
              </p:ext>
            </p:extLst>
          </p:nvPr>
        </p:nvGraphicFramePr>
        <p:xfrm>
          <a:off x="1264024" y="2390863"/>
          <a:ext cx="9507070" cy="3892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93165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7A46C2-2772-4B13-912B-D82F97B4B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04007"/>
            <a:ext cx="9144000" cy="1451296"/>
          </a:xfrm>
        </p:spPr>
        <p:txBody>
          <a:bodyPr>
            <a:normAutofit/>
          </a:bodyPr>
          <a:lstStyle/>
          <a:p>
            <a:r>
              <a:rPr lang="es-419" sz="4800" dirty="0">
                <a:latin typeface="Arial" panose="020B0604020202020204" pitchFamily="34" charset="0"/>
                <a:cs typeface="Arial" panose="020B0604020202020204" pitchFamily="34" charset="0"/>
              </a:rPr>
              <a:t>Índices de distribución del ingreso </a:t>
            </a:r>
            <a:endParaRPr lang="es-MX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224891-84F8-47BC-841F-7DD306294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4183" y="2114025"/>
            <a:ext cx="9283817" cy="4139967"/>
          </a:xfrm>
        </p:spPr>
        <p:txBody>
          <a:bodyPr/>
          <a:lstStyle/>
          <a:p>
            <a:endParaRPr lang="es-MX" dirty="0"/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614B1F28-528B-4DA5-9E68-E55E56F9E8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21139"/>
              </p:ext>
            </p:extLst>
          </p:nvPr>
        </p:nvGraphicFramePr>
        <p:xfrm>
          <a:off x="1795244" y="2223084"/>
          <a:ext cx="8607104" cy="4030911"/>
        </p:xfrm>
        <a:graphic>
          <a:graphicData uri="http://schemas.openxmlformats.org/drawingml/2006/table">
            <a:tbl>
              <a:tblPr firstRow="1" firstCol="1" bandRow="1"/>
              <a:tblGrid>
                <a:gridCol w="4932372">
                  <a:extLst>
                    <a:ext uri="{9D8B030D-6E8A-4147-A177-3AD203B41FA5}">
                      <a16:colId xmlns:a16="http://schemas.microsoft.com/office/drawing/2014/main" val="2445364774"/>
                    </a:ext>
                  </a:extLst>
                </a:gridCol>
                <a:gridCol w="1837366">
                  <a:extLst>
                    <a:ext uri="{9D8B030D-6E8A-4147-A177-3AD203B41FA5}">
                      <a16:colId xmlns:a16="http://schemas.microsoft.com/office/drawing/2014/main" val="635110916"/>
                    </a:ext>
                  </a:extLst>
                </a:gridCol>
                <a:gridCol w="1837366">
                  <a:extLst>
                    <a:ext uri="{9D8B030D-6E8A-4147-A177-3AD203B41FA5}">
                      <a16:colId xmlns:a16="http://schemas.microsoft.com/office/drawing/2014/main" val="2054514072"/>
                    </a:ext>
                  </a:extLst>
                </a:gridCol>
              </a:tblGrid>
              <a:tr h="5121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Rubro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Kakwani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Reynolds-Smolensky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11575"/>
                  </a:ext>
                </a:extLst>
              </a:tr>
              <a:tr h="270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Vestido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-0.0497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-0.0002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198892"/>
                  </a:ext>
                </a:extLst>
              </a:tr>
              <a:tr h="270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Cuidado Personal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-0.1673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-0.001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1149900"/>
                  </a:ext>
                </a:extLst>
              </a:tr>
              <a:tr h="270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Salud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-0.0003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-0.0563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319110"/>
                  </a:ext>
                </a:extLst>
              </a:tr>
              <a:tr h="270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Energía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-0.1892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-0.001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995386"/>
                  </a:ext>
                </a:extLst>
              </a:tr>
              <a:tr h="270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Electrodomésticos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-0.0148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-0.009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88199"/>
                  </a:ext>
                </a:extLst>
              </a:tr>
              <a:tr h="270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Transporte publico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-0.3194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-0.0009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6612486"/>
                  </a:ext>
                </a:extLst>
              </a:tr>
              <a:tr h="270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Adquisición de vehículos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0.1432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0.0002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054941"/>
                  </a:ext>
                </a:extLst>
              </a:tr>
              <a:tr h="270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Tabaco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-0.1821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-0.0009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302597"/>
                  </a:ext>
                </a:extLst>
              </a:tr>
              <a:tr h="270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Agua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-0.1953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-0.0002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322026"/>
                  </a:ext>
                </a:extLst>
              </a:tr>
              <a:tr h="270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Combustible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0.0199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0.0001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8231920"/>
                  </a:ext>
                </a:extLst>
              </a:tr>
              <a:tr h="270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Educación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0.0759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0.0003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696384"/>
                  </a:ext>
                </a:extLst>
              </a:tr>
              <a:tr h="270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Transporte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-0.0445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-0.001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666097"/>
                  </a:ext>
                </a:extLst>
              </a:tr>
              <a:tr h="270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Alimentos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-0.2274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-0.0087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755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30652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7A46C2-2772-4B13-912B-D82F97B4B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20785"/>
            <a:ext cx="9144000" cy="1040235"/>
          </a:xfrm>
        </p:spPr>
        <p:txBody>
          <a:bodyPr>
            <a:normAutofit/>
          </a:bodyPr>
          <a:lstStyle/>
          <a:p>
            <a:r>
              <a:rPr lang="es-419" sz="4800" dirty="0">
                <a:latin typeface="Arial" panose="020B0604020202020204" pitchFamily="34" charset="0"/>
                <a:cs typeface="Arial" panose="020B0604020202020204" pitchFamily="34" charset="0"/>
              </a:rPr>
              <a:t>Impuesto al carbono</a:t>
            </a:r>
            <a:endParaRPr lang="es-MX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224891-84F8-47BC-841F-7DD306294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40528"/>
            <a:ext cx="9144000" cy="3993160"/>
          </a:xfrm>
        </p:spPr>
        <p:txBody>
          <a:bodyPr/>
          <a:lstStyle/>
          <a:p>
            <a:endParaRPr lang="es-MX" dirty="0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8019B584-725F-448F-B12C-495FA9F6E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77479"/>
              </p:ext>
            </p:extLst>
          </p:nvPr>
        </p:nvGraphicFramePr>
        <p:xfrm>
          <a:off x="1845579" y="2978092"/>
          <a:ext cx="7784985" cy="3179427"/>
        </p:xfrm>
        <a:graphic>
          <a:graphicData uri="http://schemas.openxmlformats.org/drawingml/2006/table">
            <a:tbl>
              <a:tblPr firstRow="1" firstCol="1" bandRow="1"/>
              <a:tblGrid>
                <a:gridCol w="1556997">
                  <a:extLst>
                    <a:ext uri="{9D8B030D-6E8A-4147-A177-3AD203B41FA5}">
                      <a16:colId xmlns:a16="http://schemas.microsoft.com/office/drawing/2014/main" val="860194810"/>
                    </a:ext>
                  </a:extLst>
                </a:gridCol>
                <a:gridCol w="1556997">
                  <a:extLst>
                    <a:ext uri="{9D8B030D-6E8A-4147-A177-3AD203B41FA5}">
                      <a16:colId xmlns:a16="http://schemas.microsoft.com/office/drawing/2014/main" val="3578764911"/>
                    </a:ext>
                  </a:extLst>
                </a:gridCol>
                <a:gridCol w="1556997">
                  <a:extLst>
                    <a:ext uri="{9D8B030D-6E8A-4147-A177-3AD203B41FA5}">
                      <a16:colId xmlns:a16="http://schemas.microsoft.com/office/drawing/2014/main" val="2462996965"/>
                    </a:ext>
                  </a:extLst>
                </a:gridCol>
                <a:gridCol w="1556997">
                  <a:extLst>
                    <a:ext uri="{9D8B030D-6E8A-4147-A177-3AD203B41FA5}">
                      <a16:colId xmlns:a16="http://schemas.microsoft.com/office/drawing/2014/main" val="538917737"/>
                    </a:ext>
                  </a:extLst>
                </a:gridCol>
                <a:gridCol w="1556997">
                  <a:extLst>
                    <a:ext uri="{9D8B030D-6E8A-4147-A177-3AD203B41FA5}">
                      <a16:colId xmlns:a16="http://schemas.microsoft.com/office/drawing/2014/main" val="103257901"/>
                    </a:ext>
                  </a:extLst>
                </a:gridCol>
              </a:tblGrid>
              <a:tr h="1375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_tradn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_tradn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USD $25</a:t>
                      </a:r>
                      <a:endParaRPr lang="es-MX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_tradn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USD $100</a:t>
                      </a:r>
                      <a:endParaRPr lang="es-MX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_tradn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USD $300</a:t>
                      </a:r>
                      <a:endParaRPr lang="es-MX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_tradnl" sz="3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USD $700</a:t>
                      </a:r>
                      <a:endParaRPr lang="es-MX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4431221"/>
                  </a:ext>
                </a:extLst>
              </a:tr>
              <a:tr h="1803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_tradn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% del PIB</a:t>
                      </a:r>
                      <a:endParaRPr lang="es-MX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US" sz="3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0.24</a:t>
                      </a:r>
                      <a:endParaRPr lang="es-MX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US" sz="3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0.96</a:t>
                      </a:r>
                      <a:endParaRPr lang="es-MX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US" sz="3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2.88</a:t>
                      </a:r>
                      <a:endParaRPr lang="es-MX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US" sz="3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6.71</a:t>
                      </a:r>
                      <a:endParaRPr lang="es-MX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4861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8594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7A46C2-2772-4B13-912B-D82F97B4B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46621"/>
            <a:ext cx="9144000" cy="853580"/>
          </a:xfrm>
        </p:spPr>
        <p:txBody>
          <a:bodyPr>
            <a:normAutofit/>
          </a:bodyPr>
          <a:lstStyle/>
          <a:p>
            <a:r>
              <a:rPr lang="es-419" sz="4800" dirty="0">
                <a:latin typeface="Arial" panose="020B0604020202020204" pitchFamily="34" charset="0"/>
                <a:cs typeface="Arial" panose="020B0604020202020204" pitchFamily="34" charset="0"/>
              </a:rPr>
              <a:t>Activos varados</a:t>
            </a:r>
            <a:endParaRPr lang="es-MX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224891-84F8-47BC-841F-7DD306294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88191"/>
            <a:ext cx="9144000" cy="4123188"/>
          </a:xfrm>
        </p:spPr>
        <p:txBody>
          <a:bodyPr/>
          <a:lstStyle/>
          <a:p>
            <a:endParaRPr lang="es-MX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2BD95CF6-C0EE-430F-A695-BE6A90AE80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918713"/>
              </p:ext>
            </p:extLst>
          </p:nvPr>
        </p:nvGraphicFramePr>
        <p:xfrm>
          <a:off x="2239861" y="2457975"/>
          <a:ext cx="7608814" cy="3745865"/>
        </p:xfrm>
        <a:graphic>
          <a:graphicData uri="http://schemas.openxmlformats.org/drawingml/2006/table">
            <a:tbl>
              <a:tblPr firstRow="1" firstCol="1" bandRow="1"/>
              <a:tblGrid>
                <a:gridCol w="2535991">
                  <a:extLst>
                    <a:ext uri="{9D8B030D-6E8A-4147-A177-3AD203B41FA5}">
                      <a16:colId xmlns:a16="http://schemas.microsoft.com/office/drawing/2014/main" val="1807538404"/>
                    </a:ext>
                  </a:extLst>
                </a:gridCol>
                <a:gridCol w="2535991">
                  <a:extLst>
                    <a:ext uri="{9D8B030D-6E8A-4147-A177-3AD203B41FA5}">
                      <a16:colId xmlns:a16="http://schemas.microsoft.com/office/drawing/2014/main" val="2204606317"/>
                    </a:ext>
                  </a:extLst>
                </a:gridCol>
                <a:gridCol w="2536832">
                  <a:extLst>
                    <a:ext uri="{9D8B030D-6E8A-4147-A177-3AD203B41FA5}">
                      <a16:colId xmlns:a16="http://schemas.microsoft.com/office/drawing/2014/main" val="776969958"/>
                    </a:ext>
                  </a:extLst>
                </a:gridCol>
              </a:tblGrid>
              <a:tr h="260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_tradnl" sz="16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Rubro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_tradnl" sz="16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Períodos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_tradnl" sz="16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Participación en porcentaje el PIB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3475128"/>
                  </a:ext>
                </a:extLst>
              </a:tr>
              <a:tr h="2600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_tradnl" sz="16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PIB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_tradnl" sz="16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2000-2004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_tradnl" sz="16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5.3%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7573218"/>
                  </a:ext>
                </a:extLst>
              </a:tr>
              <a:tr h="2600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_tradnl" sz="16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PIB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_tradnl" sz="16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2005-2009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_tradnl" sz="16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6.3%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0227944"/>
                  </a:ext>
                </a:extLst>
              </a:tr>
              <a:tr h="2600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_tradnl" sz="16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PIB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_tradnl" sz="16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2010-2014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_tradnl" sz="16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5.9%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7385633"/>
                  </a:ext>
                </a:extLst>
              </a:tr>
              <a:tr h="2600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_tradnl" sz="16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PIB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_tradnl" sz="16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2015-2019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_tradnl" sz="16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2.5%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2833488"/>
                  </a:ext>
                </a:extLst>
              </a:tr>
              <a:tr h="2600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_tradnl" sz="16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Exportaciones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_tradnl" sz="16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2000-2004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_tradnl" sz="16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10.2%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7051236"/>
                  </a:ext>
                </a:extLst>
              </a:tr>
              <a:tr h="2600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_tradnl" sz="16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Exportaciones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_tradnl" sz="16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2005-2009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_tradnl" sz="16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15.4%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093886"/>
                  </a:ext>
                </a:extLst>
              </a:tr>
              <a:tr h="2600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_tradnl" sz="16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Exportaciones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_tradnl" sz="16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2010-2014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_tradnl" sz="16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13.6%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6490969"/>
                  </a:ext>
                </a:extLst>
              </a:tr>
              <a:tr h="2600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_tradnl" sz="16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Exportaciones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_tradnl" sz="16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2025-2019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_tradnl" sz="16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5.9%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3583072"/>
                  </a:ext>
                </a:extLst>
              </a:tr>
              <a:tr h="2600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_tradnl" sz="16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Ingresos fiscales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_tradnl" sz="16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2000-2004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_tradnl" sz="16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23.1%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1897863"/>
                  </a:ext>
                </a:extLst>
              </a:tr>
              <a:tr h="2600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_tradnl" sz="16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Ingresos fiscales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_tradnl" sz="16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2005-2009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_tradnl" sz="16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35.2%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80114"/>
                  </a:ext>
                </a:extLst>
              </a:tr>
              <a:tr h="2600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_tradnl" sz="16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Ingresos fiscales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_tradnl" sz="16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2010-2015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_tradnl" sz="16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32.9%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7752545"/>
                  </a:ext>
                </a:extLst>
              </a:tr>
              <a:tr h="2600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_tradnl" sz="16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Ingresos fiscales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_tradnl" sz="16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2016-2019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_tradnl" sz="16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11.7%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4360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44779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5A10AC-1534-475E-AA98-9C772703EB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93427"/>
            <a:ext cx="9144000" cy="759204"/>
          </a:xfrm>
        </p:spPr>
        <p:txBody>
          <a:bodyPr>
            <a:normAutofit/>
          </a:bodyPr>
          <a:lstStyle/>
          <a:p>
            <a:r>
              <a:rPr lang="es-419" sz="4000" dirty="0"/>
              <a:t>Costos de energía renovables: </a:t>
            </a:r>
            <a:r>
              <a:rPr lang="es-419" sz="2000" dirty="0"/>
              <a:t>Delgado, et al., (2021)</a:t>
            </a:r>
            <a:endParaRPr lang="es-MX" sz="20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7F6202-B213-4B63-8769-37F16BA3E0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88191"/>
            <a:ext cx="9144000" cy="4328719"/>
          </a:xfrm>
        </p:spPr>
        <p:txBody>
          <a:bodyPr/>
          <a:lstStyle/>
          <a:p>
            <a:endParaRPr lang="es-MX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D519A61-24D6-4E30-8EBC-4CCDD86B6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745" y="2407640"/>
            <a:ext cx="8539993" cy="37079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657917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5A10AC-1534-475E-AA98-9C772703EB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39588"/>
            <a:ext cx="9144000" cy="645459"/>
          </a:xfrm>
        </p:spPr>
        <p:txBody>
          <a:bodyPr>
            <a:normAutofit fontScale="90000"/>
          </a:bodyPr>
          <a:lstStyle/>
          <a:p>
            <a:r>
              <a:rPr lang="es-419" sz="4400" dirty="0"/>
              <a:t>Patrones de consumo en México</a:t>
            </a:r>
            <a:endParaRPr lang="es-MX" sz="4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7F6202-B213-4B63-8769-37F16BA3E0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842247"/>
            <a:ext cx="10367682" cy="4835390"/>
          </a:xfrm>
        </p:spPr>
        <p:txBody>
          <a:bodyPr/>
          <a:lstStyle/>
          <a:p>
            <a:endParaRPr lang="es-MX" dirty="0"/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79B14E9E-1135-7223-346E-DC822809A6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7289025"/>
              </p:ext>
            </p:extLst>
          </p:nvPr>
        </p:nvGraphicFramePr>
        <p:xfrm>
          <a:off x="1151966" y="2675965"/>
          <a:ext cx="4944034" cy="3684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B7413F80-75C1-C1C0-6DD3-891E060E58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3394560"/>
              </p:ext>
            </p:extLst>
          </p:nvPr>
        </p:nvGraphicFramePr>
        <p:xfrm>
          <a:off x="6286149" y="2541494"/>
          <a:ext cx="4753886" cy="3684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07364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7A46C2-2772-4B13-912B-D82F97B4B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22121"/>
            <a:ext cx="9144000" cy="3422708"/>
          </a:xfrm>
        </p:spPr>
        <p:txBody>
          <a:bodyPr>
            <a:normAutofit fontScale="90000"/>
          </a:bodyPr>
          <a:lstStyle/>
          <a:p>
            <a:r>
              <a:rPr lang="es-US" sz="4400" b="1" kern="1400" spc="-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UNA POLÍTICA FISCAL AMBIENTAL PARA UNA TRANSICIÓN CLIMÁTICA JUSTA EN MÉXICO: UNA PROPUESTA PRELIMINAR</a:t>
            </a:r>
            <a:br>
              <a:rPr lang="es-MX" sz="1800" kern="1400" spc="-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224891-84F8-47BC-841F-7DD306294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48169"/>
            <a:ext cx="9144000" cy="1493239"/>
          </a:xfrm>
        </p:spPr>
        <p:txBody>
          <a:bodyPr>
            <a:normAutofit/>
          </a:bodyPr>
          <a:lstStyle/>
          <a:p>
            <a:r>
              <a:rPr lang="es-U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Luis Miguel Galindo y Fernando González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7899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7A46C2-2772-4B13-912B-D82F97B4B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08441"/>
          </a:xfrm>
        </p:spPr>
        <p:txBody>
          <a:bodyPr/>
          <a:lstStyle/>
          <a:p>
            <a:r>
              <a:rPr lang="es-419" dirty="0"/>
              <a:t>Patrones de consumo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224891-84F8-47BC-841F-7DD306294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33475"/>
            <a:ext cx="9144000" cy="4194496"/>
          </a:xfrm>
        </p:spPr>
        <p:txBody>
          <a:bodyPr/>
          <a:lstStyle/>
          <a:p>
            <a:endParaRPr lang="es-MX" dirty="0"/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A4C0EF9F-2ABF-5280-6E66-742F21D110FF}"/>
              </a:ext>
            </a:extLst>
          </p:cNvPr>
          <p:cNvGraphicFramePr/>
          <p:nvPr/>
        </p:nvGraphicFramePr>
        <p:xfrm>
          <a:off x="1963024" y="2860646"/>
          <a:ext cx="8506437" cy="3439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7866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7A46C2-2772-4B13-912B-D82F97B4B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71787"/>
            <a:ext cx="9144000" cy="828413"/>
          </a:xfrm>
        </p:spPr>
        <p:txBody>
          <a:bodyPr>
            <a:normAutofit/>
          </a:bodyPr>
          <a:lstStyle/>
          <a:p>
            <a:r>
              <a:rPr lang="es-419" sz="4800" b="1" dirty="0">
                <a:latin typeface="Arial" panose="020B0604020202020204" pitchFamily="34" charset="0"/>
                <a:cs typeface="Arial" panose="020B0604020202020204" pitchFamily="34" charset="0"/>
              </a:rPr>
              <a:t>Introducción</a:t>
            </a:r>
            <a:endParaRPr lang="es-MX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224891-84F8-47BC-841F-7DD306294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885" y="1887523"/>
            <a:ext cx="9144000" cy="4655890"/>
          </a:xfrm>
        </p:spPr>
        <p:txBody>
          <a:bodyPr>
            <a:normAutofit/>
          </a:bodyPr>
          <a:lstStyle/>
          <a:p>
            <a:pPr algn="just"/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Movilización de recursos y matriz de incentivos económicos.</a:t>
            </a:r>
          </a:p>
          <a:p>
            <a:pPr algn="just"/>
            <a:endParaRPr lang="es-41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Política fiscal verde o ambiental: Impuesto </a:t>
            </a:r>
            <a:r>
              <a:rPr lang="es-419" dirty="0" err="1">
                <a:latin typeface="Arial" panose="020B0604020202020204" pitchFamily="34" charset="0"/>
                <a:cs typeface="Arial" panose="020B0604020202020204" pitchFamily="34" charset="0"/>
              </a:rPr>
              <a:t>Pigou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 y externalidad negativa global. </a:t>
            </a:r>
          </a:p>
          <a:p>
            <a:pPr algn="just"/>
            <a:endParaRPr lang="es-41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Doble dividendo y transición justa.</a:t>
            </a:r>
          </a:p>
          <a:p>
            <a:pPr algn="just"/>
            <a:endParaRPr lang="es-41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6505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7A46C2-2772-4B13-912B-D82F97B4B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65828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224891-84F8-47BC-841F-7DD306294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40528"/>
            <a:ext cx="9144000" cy="2917272"/>
          </a:xfrm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083795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7A46C2-2772-4B13-912B-D82F97B4B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65828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224891-84F8-47BC-841F-7DD306294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40528"/>
            <a:ext cx="9144000" cy="2917272"/>
          </a:xfrm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837974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7A46C2-2772-4B13-912B-D82F97B4B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65828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224891-84F8-47BC-841F-7DD306294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40528"/>
            <a:ext cx="9144000" cy="2917272"/>
          </a:xfrm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80242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7A46C2-2772-4B13-912B-D82F97B4B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66925"/>
            <a:ext cx="9144000" cy="784370"/>
          </a:xfrm>
        </p:spPr>
        <p:txBody>
          <a:bodyPr>
            <a:noAutofit/>
          </a:bodyPr>
          <a:lstStyle/>
          <a:p>
            <a:r>
              <a:rPr lang="es-419" sz="4800" b="1" dirty="0">
                <a:latin typeface="Arial" panose="020B0604020202020204" pitchFamily="34" charset="0"/>
                <a:cs typeface="Arial" panose="020B0604020202020204" pitchFamily="34" charset="0"/>
              </a:rPr>
              <a:t>Impactos del cambio climático</a:t>
            </a:r>
            <a:endParaRPr lang="es-MX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224891-84F8-47BC-841F-7DD306294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05638"/>
            <a:ext cx="9144000" cy="4513276"/>
          </a:xfrm>
        </p:spPr>
        <p:txBody>
          <a:bodyPr/>
          <a:lstStyle/>
          <a:p>
            <a:endParaRPr lang="es-MX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E88A9F4-0F67-455D-B261-3E128AC587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431" t="17166" r="55199" b="11180"/>
          <a:stretch/>
        </p:blipFill>
        <p:spPr bwMode="auto">
          <a:xfrm rot="5400000">
            <a:off x="3561990" y="-670872"/>
            <a:ext cx="4857350" cy="97222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48675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7A46C2-2772-4B13-912B-D82F97B4B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71119"/>
            <a:ext cx="9144000" cy="1199626"/>
          </a:xfrm>
        </p:spPr>
        <p:txBody>
          <a:bodyPr>
            <a:noAutofit/>
          </a:bodyPr>
          <a:lstStyle/>
          <a:p>
            <a:r>
              <a:rPr lang="es-419" sz="4800" b="1" dirty="0">
                <a:latin typeface="Arial" panose="020B0604020202020204" pitchFamily="34" charset="0"/>
                <a:cs typeface="Arial" panose="020B0604020202020204" pitchFamily="34" charset="0"/>
              </a:rPr>
              <a:t>Impactos del cambio climático</a:t>
            </a:r>
            <a:endParaRPr lang="es-MX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224891-84F8-47BC-841F-7DD306294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23083"/>
            <a:ext cx="9817916" cy="4060274"/>
          </a:xfrm>
        </p:spPr>
        <p:txBody>
          <a:bodyPr/>
          <a:lstStyle/>
          <a:p>
            <a:endParaRPr lang="es-MX" dirty="0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754BBA8F-59B0-4FA6-A5F0-17CEA2FC8F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641660"/>
              </p:ext>
            </p:extLst>
          </p:nvPr>
        </p:nvGraphicFramePr>
        <p:xfrm>
          <a:off x="1524000" y="2466363"/>
          <a:ext cx="9062907" cy="3816994"/>
        </p:xfrm>
        <a:graphic>
          <a:graphicData uri="http://schemas.openxmlformats.org/drawingml/2006/table">
            <a:tbl>
              <a:tblPr firstRow="1" firstCol="1" bandRow="1"/>
              <a:tblGrid>
                <a:gridCol w="2324796">
                  <a:extLst>
                    <a:ext uri="{9D8B030D-6E8A-4147-A177-3AD203B41FA5}">
                      <a16:colId xmlns:a16="http://schemas.microsoft.com/office/drawing/2014/main" val="1635198690"/>
                    </a:ext>
                  </a:extLst>
                </a:gridCol>
                <a:gridCol w="1741287">
                  <a:extLst>
                    <a:ext uri="{9D8B030D-6E8A-4147-A177-3AD203B41FA5}">
                      <a16:colId xmlns:a16="http://schemas.microsoft.com/office/drawing/2014/main" val="645086950"/>
                    </a:ext>
                  </a:extLst>
                </a:gridCol>
                <a:gridCol w="4996824">
                  <a:extLst>
                    <a:ext uri="{9D8B030D-6E8A-4147-A177-3AD203B41FA5}">
                      <a16:colId xmlns:a16="http://schemas.microsoft.com/office/drawing/2014/main" val="3250767722"/>
                    </a:ext>
                  </a:extLst>
                </a:gridCol>
              </a:tblGrid>
              <a:tr h="37848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Autor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Aumento de </a:t>
                      </a:r>
                      <a:r>
                        <a:rPr lang="es-MX" sz="10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temperatra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Efectos en la economía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5564586"/>
                  </a:ext>
                </a:extLst>
              </a:tr>
              <a:tr h="2253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Dell et al., (2014)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GB" sz="10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-1% y -2% en la tasa de crecimiento de países pobres.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9718136"/>
                  </a:ext>
                </a:extLst>
              </a:tr>
              <a:tr h="4623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Dell, et al., (2009)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1°C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-1.4% en la tasa de crecimiento del ingreso </a:t>
                      </a:r>
                      <a:r>
                        <a:rPr lang="es-MX" sz="10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 cápita</a:t>
                      </a:r>
                      <a:r>
                        <a:rPr lang="es-MX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países pobres.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913525"/>
                  </a:ext>
                </a:extLst>
              </a:tr>
              <a:tr h="4623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Dell, et al., (2012)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1ºC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Entre -1.35% y -1.39% del PIB, -2.66% en PIB agrícola y 2.04% en PIB industrial en países pobres.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3366638"/>
                  </a:ext>
                </a:extLst>
              </a:tr>
              <a:tr h="4623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Acevedo et al., (2018)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GB" sz="10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-0.9% de la tasa global de crecimiento y -1.2% en países en desarrollo.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08248"/>
                  </a:ext>
                </a:extLst>
              </a:tr>
              <a:tr h="2253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Kahn et al., (2019)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GB" sz="10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-1.03% en la tasa de crecimiento del PIB global.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562932"/>
                  </a:ext>
                </a:extLst>
              </a:tr>
              <a:tr h="2253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Jain et al., (2018)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GB" sz="10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-2.5% en la tasa de crecimiento del PIB de India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8949276"/>
                  </a:ext>
                </a:extLst>
              </a:tr>
              <a:tr h="2253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Anuska et al (2020)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1◦C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-2.5% en la tasa de crecimiento del PIB de India.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4884816"/>
                  </a:ext>
                </a:extLst>
              </a:tr>
              <a:tr h="4623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Jones and Olken (2010)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GB" sz="10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-2.0% y -5.7% en el promedio de la tasa de crecimiento de las exportaciones de países pobres.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23187"/>
                  </a:ext>
                </a:extLst>
              </a:tr>
              <a:tr h="4623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Colacito, et al., (2019),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GB" sz="10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Entre -0.27% y -0.45% de la tasa de crecimiento del PIB de Estados Unidos.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4000"/>
                  </a:ext>
                </a:extLst>
              </a:tr>
              <a:tr h="2253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Hsiang (2010)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1°C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–2.4% en la tasa de crecimiento del producto.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7404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7008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7A46C2-2772-4B13-912B-D82F97B4B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24313"/>
            <a:ext cx="9144000" cy="826316"/>
          </a:xfrm>
        </p:spPr>
        <p:txBody>
          <a:bodyPr>
            <a:normAutofit/>
          </a:bodyPr>
          <a:lstStyle/>
          <a:p>
            <a:r>
              <a:rPr lang="es-419" sz="4800" b="1" dirty="0">
                <a:latin typeface="Arial" panose="020B0604020202020204" pitchFamily="34" charset="0"/>
                <a:cs typeface="Arial" panose="020B0604020202020204" pitchFamily="34" charset="0"/>
              </a:rPr>
              <a:t>Escenarios de transición</a:t>
            </a:r>
            <a:endParaRPr lang="es-MX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224891-84F8-47BC-841F-7DD306294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30136"/>
            <a:ext cx="9144000" cy="4303552"/>
          </a:xfrm>
        </p:spPr>
        <p:txBody>
          <a:bodyPr/>
          <a:lstStyle/>
          <a:p>
            <a:endParaRPr lang="es-MX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CB4A289-62E8-4749-B0DB-D53B3166B2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7464" y="2306971"/>
            <a:ext cx="8271545" cy="388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778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7A46C2-2772-4B13-912B-D82F97B4B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5677"/>
            <a:ext cx="9144000" cy="956345"/>
          </a:xfrm>
        </p:spPr>
        <p:txBody>
          <a:bodyPr>
            <a:normAutofit/>
          </a:bodyPr>
          <a:lstStyle/>
          <a:p>
            <a:r>
              <a:rPr lang="es-419" sz="4800" dirty="0">
                <a:latin typeface="Arial" panose="020B0604020202020204" pitchFamily="34" charset="0"/>
                <a:cs typeface="Arial" panose="020B0604020202020204" pitchFamily="34" charset="0"/>
              </a:rPr>
              <a:t>Escenarios de transición</a:t>
            </a:r>
            <a:endParaRPr lang="es-MX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224891-84F8-47BC-841F-7DD306294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34811"/>
            <a:ext cx="9144000" cy="3875714"/>
          </a:xfrm>
        </p:spPr>
        <p:txBody>
          <a:bodyPr/>
          <a:lstStyle/>
          <a:p>
            <a:endParaRPr lang="es-MX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9249C45-35E3-4E3C-845E-9104F74647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913" y="2206305"/>
            <a:ext cx="8439325" cy="41106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17266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7A46C2-2772-4B13-912B-D82F97B4B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65828"/>
          </a:xfrm>
        </p:spPr>
        <p:txBody>
          <a:bodyPr>
            <a:normAutofit fontScale="90000"/>
          </a:bodyPr>
          <a:lstStyle/>
          <a:p>
            <a:r>
              <a:rPr lang="es-MX" dirty="0"/>
              <a:t>Escenarios de descarbonización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224891-84F8-47BC-841F-7DD306294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40528"/>
            <a:ext cx="9144000" cy="2917272"/>
          </a:xfrm>
        </p:spPr>
        <p:txBody>
          <a:bodyPr/>
          <a:lstStyle/>
          <a:p>
            <a:endParaRPr lang="es-MX" dirty="0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FEF3C8B9-D047-4B23-A5EE-90E497B0E7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955316"/>
              </p:ext>
            </p:extLst>
          </p:nvPr>
        </p:nvGraphicFramePr>
        <p:xfrm>
          <a:off x="1936376" y="2850776"/>
          <a:ext cx="8471649" cy="2564189"/>
        </p:xfrm>
        <a:graphic>
          <a:graphicData uri="http://schemas.openxmlformats.org/drawingml/2006/table">
            <a:tbl>
              <a:tblPr firstRow="1" firstCol="1" bandRow="1"/>
              <a:tblGrid>
                <a:gridCol w="2036343">
                  <a:extLst>
                    <a:ext uri="{9D8B030D-6E8A-4147-A177-3AD203B41FA5}">
                      <a16:colId xmlns:a16="http://schemas.microsoft.com/office/drawing/2014/main" val="52173510"/>
                    </a:ext>
                  </a:extLst>
                </a:gridCol>
                <a:gridCol w="1440411">
                  <a:extLst>
                    <a:ext uri="{9D8B030D-6E8A-4147-A177-3AD203B41FA5}">
                      <a16:colId xmlns:a16="http://schemas.microsoft.com/office/drawing/2014/main" val="2305358416"/>
                    </a:ext>
                  </a:extLst>
                </a:gridCol>
                <a:gridCol w="1508544">
                  <a:extLst>
                    <a:ext uri="{9D8B030D-6E8A-4147-A177-3AD203B41FA5}">
                      <a16:colId xmlns:a16="http://schemas.microsoft.com/office/drawing/2014/main" val="228979879"/>
                    </a:ext>
                  </a:extLst>
                </a:gridCol>
                <a:gridCol w="1722543">
                  <a:extLst>
                    <a:ext uri="{9D8B030D-6E8A-4147-A177-3AD203B41FA5}">
                      <a16:colId xmlns:a16="http://schemas.microsoft.com/office/drawing/2014/main" val="1870193392"/>
                    </a:ext>
                  </a:extLst>
                </a:gridCol>
                <a:gridCol w="1763808">
                  <a:extLst>
                    <a:ext uri="{9D8B030D-6E8A-4147-A177-3AD203B41FA5}">
                      <a16:colId xmlns:a16="http://schemas.microsoft.com/office/drawing/2014/main" val="3729990625"/>
                    </a:ext>
                  </a:extLst>
                </a:gridCol>
              </a:tblGrid>
              <a:tr h="7088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VARIABLE/ESCENARIO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BAU 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ESC ORDENADO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ESC DESORDENADO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ESC CRECIMIENTO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4152854"/>
                  </a:ext>
                </a:extLst>
              </a:tr>
              <a:tr h="4245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PIB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2.80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2.00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2.00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4.00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1262591"/>
                  </a:ext>
                </a:extLst>
              </a:tr>
              <a:tr h="4245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CE/PIB 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-0.61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-3.50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-5.00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-2.00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5650769"/>
                  </a:ext>
                </a:extLst>
              </a:tr>
              <a:tr h="4245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CO2ee/CE 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0.01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-4.00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-5.30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-2.50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7135670"/>
                  </a:ext>
                </a:extLst>
              </a:tr>
              <a:tr h="4245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CO2ee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2.18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-5.50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-8.30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-0.50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9446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3740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7A46C2-2772-4B13-912B-D82F97B4B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65828"/>
          </a:xfrm>
        </p:spPr>
        <p:txBody>
          <a:bodyPr>
            <a:normAutofit fontScale="90000"/>
          </a:bodyPr>
          <a:lstStyle/>
          <a:p>
            <a:r>
              <a:rPr lang="es-MX" dirty="0"/>
              <a:t>Escenarios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224891-84F8-47BC-841F-7DD306294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40528"/>
            <a:ext cx="9144000" cy="2917272"/>
          </a:xfrm>
        </p:spPr>
        <p:txBody>
          <a:bodyPr/>
          <a:lstStyle/>
          <a:p>
            <a:endParaRPr lang="es-MX" dirty="0"/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A6C1726-3D3D-4596-9BF8-ADC40269DEE0}"/>
              </a:ext>
            </a:extLst>
          </p:cNvPr>
          <p:cNvGraphicFramePr/>
          <p:nvPr/>
        </p:nvGraphicFramePr>
        <p:xfrm>
          <a:off x="1748118" y="2460810"/>
          <a:ext cx="8659906" cy="3375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28915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991</Words>
  <Application>Microsoft Office PowerPoint</Application>
  <PresentationFormat>Panorámica</PresentationFormat>
  <Paragraphs>219</Paragraphs>
  <Slides>32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9" baseType="lpstr">
      <vt:lpstr>Arial</vt:lpstr>
      <vt:lpstr>Calibri</vt:lpstr>
      <vt:lpstr>Calibri Light</vt:lpstr>
      <vt:lpstr>Garamond</vt:lpstr>
      <vt:lpstr>Symbol</vt:lpstr>
      <vt:lpstr>Times New Roman</vt:lpstr>
      <vt:lpstr>Tema de Office</vt:lpstr>
      <vt:lpstr>UNA POLÍTICA FISCAL AMBIENTAL PARA UNA TRANSICIÓN CLIMÁTICA JUSTA EN MÉXICO: UNA PROPUESTA PRELIMINAR </vt:lpstr>
      <vt:lpstr>Introducción</vt:lpstr>
      <vt:lpstr>Introducción</vt:lpstr>
      <vt:lpstr>Impactos del cambio climático</vt:lpstr>
      <vt:lpstr>Impactos del cambio climático</vt:lpstr>
      <vt:lpstr>Escenarios de transición</vt:lpstr>
      <vt:lpstr>Escenarios de transición</vt:lpstr>
      <vt:lpstr>Escenarios de descarbonización</vt:lpstr>
      <vt:lpstr>Escenarios</vt:lpstr>
      <vt:lpstr>Dividendos de la política fiscal:</vt:lpstr>
      <vt:lpstr>Impuestos verdes</vt:lpstr>
      <vt:lpstr>Inversión pública (% del PIB)</vt:lpstr>
      <vt:lpstr>Patrones de consumo</vt:lpstr>
      <vt:lpstr>Patrones de consumo</vt:lpstr>
      <vt:lpstr>Patrones de consumo</vt:lpstr>
      <vt:lpstr>Patrones de consumo</vt:lpstr>
      <vt:lpstr>Patrones de consumo</vt:lpstr>
      <vt:lpstr>Patrones de consumo: Ilustran</vt:lpstr>
      <vt:lpstr>Alimentos y tabaco: carga e incidencia fiscal</vt:lpstr>
      <vt:lpstr>Bebidas y electrodomésticos: Carga e incidencia fiscal</vt:lpstr>
      <vt:lpstr>Combustibles y vehículos: carga e incidencia fiscal</vt:lpstr>
      <vt:lpstr>Curva de Lorenz de gasto</vt:lpstr>
      <vt:lpstr>Índices de distribución del ingreso </vt:lpstr>
      <vt:lpstr>Impuesto al carbono</vt:lpstr>
      <vt:lpstr>Activos varados</vt:lpstr>
      <vt:lpstr>Costos de energía renovables: Delgado, et al., (2021)</vt:lpstr>
      <vt:lpstr>Patrones de consumo en México</vt:lpstr>
      <vt:lpstr>UNA POLÍTICA FISCAL AMBIENTAL PARA UNA TRANSICIÓN CLIMÁTICA JUSTA EN MÉXICO: UNA PROPUESTA PRELIMINAR </vt:lpstr>
      <vt:lpstr>Patrones de consumo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UNA POLÍTICA FISCAL AMBIENTAL PARA UNA TRANSICIÓN CLIMÁTICA JUSTA EN MÉXICO: UNA PROPUESTA PRELIMINAR</dc:title>
  <dc:creator>Luis</dc:creator>
  <cp:lastModifiedBy>Usuario</cp:lastModifiedBy>
  <cp:revision>33</cp:revision>
  <dcterms:created xsi:type="dcterms:W3CDTF">2023-03-05T18:33:22Z</dcterms:created>
  <dcterms:modified xsi:type="dcterms:W3CDTF">2023-04-17T18:19:31Z</dcterms:modified>
</cp:coreProperties>
</file>