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75" r:id="rId8"/>
    <p:sldId id="262" r:id="rId9"/>
    <p:sldId id="274" r:id="rId10"/>
    <p:sldId id="276" r:id="rId11"/>
    <p:sldId id="277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1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C27A8-8287-463D-8DDC-33FA7F514FDB}" type="datetimeFigureOut">
              <a:rPr lang="es-ES" smtClean="0"/>
              <a:pPr/>
              <a:t>06/08/2020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35A44-8BFC-4609-B410-69DABC383AB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C27A8-8287-463D-8DDC-33FA7F514FDB}" type="datetimeFigureOut">
              <a:rPr lang="es-ES" smtClean="0"/>
              <a:pPr/>
              <a:t>06/08/2020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35A44-8BFC-4609-B410-69DABC383AB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C27A8-8287-463D-8DDC-33FA7F514FDB}" type="datetimeFigureOut">
              <a:rPr lang="es-ES" smtClean="0"/>
              <a:pPr/>
              <a:t>06/08/2020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35A44-8BFC-4609-B410-69DABC383AB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C27A8-8287-463D-8DDC-33FA7F514FDB}" type="datetimeFigureOut">
              <a:rPr lang="es-ES" smtClean="0"/>
              <a:pPr/>
              <a:t>06/08/2020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35A44-8BFC-4609-B410-69DABC383AB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C27A8-8287-463D-8DDC-33FA7F514FDB}" type="datetimeFigureOut">
              <a:rPr lang="es-ES" smtClean="0"/>
              <a:pPr/>
              <a:t>06/08/2020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35A44-8BFC-4609-B410-69DABC383AB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C27A8-8287-463D-8DDC-33FA7F514FDB}" type="datetimeFigureOut">
              <a:rPr lang="es-ES" smtClean="0"/>
              <a:pPr/>
              <a:t>06/08/2020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35A44-8BFC-4609-B410-69DABC383AB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C27A8-8287-463D-8DDC-33FA7F514FDB}" type="datetimeFigureOut">
              <a:rPr lang="es-ES" smtClean="0"/>
              <a:pPr/>
              <a:t>06/08/2020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35A44-8BFC-4609-B410-69DABC383AB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C27A8-8287-463D-8DDC-33FA7F514FDB}" type="datetimeFigureOut">
              <a:rPr lang="es-ES" smtClean="0"/>
              <a:pPr/>
              <a:t>06/08/2020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35A44-8BFC-4609-B410-69DABC383AB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C27A8-8287-463D-8DDC-33FA7F514FDB}" type="datetimeFigureOut">
              <a:rPr lang="es-ES" smtClean="0"/>
              <a:pPr/>
              <a:t>06/08/2020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35A44-8BFC-4609-B410-69DABC383AB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C27A8-8287-463D-8DDC-33FA7F514FDB}" type="datetimeFigureOut">
              <a:rPr lang="es-ES" smtClean="0"/>
              <a:pPr/>
              <a:t>06/08/2020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35A44-8BFC-4609-B410-69DABC383AB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C27A8-8287-463D-8DDC-33FA7F514FDB}" type="datetimeFigureOut">
              <a:rPr lang="es-ES" smtClean="0"/>
              <a:pPr/>
              <a:t>06/08/2020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35A44-8BFC-4609-B410-69DABC383AB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C27A8-8287-463D-8DDC-33FA7F514FDB}" type="datetimeFigureOut">
              <a:rPr lang="es-ES" smtClean="0"/>
              <a:pPr/>
              <a:t>06/08/2020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35A44-8BFC-4609-B410-69DABC383AB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71752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Fiscal Decentralization and Life Satisfaction in Chile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half" idx="2"/>
          </p:nvPr>
        </p:nvSpPr>
        <p:spPr>
          <a:xfrm>
            <a:off x="4648200" y="4100530"/>
            <a:ext cx="4038600" cy="1114420"/>
          </a:xfrm>
        </p:spPr>
        <p:txBody>
          <a:bodyPr>
            <a:normAutofit fontScale="47500" lnSpcReduction="20000"/>
          </a:bodyPr>
          <a:lstStyle/>
          <a:p>
            <a:pPr algn="ctr">
              <a:buNone/>
            </a:pPr>
            <a:r>
              <a:rPr lang="en-US" sz="3400" dirty="0"/>
              <a:t>José Luis  </a:t>
            </a:r>
            <a:r>
              <a:rPr lang="es-ES" sz="3400" dirty="0" err="1"/>
              <a:t>Saez</a:t>
            </a:r>
            <a:r>
              <a:rPr lang="en-US" sz="3400" dirty="0"/>
              <a:t> -Lozano</a:t>
            </a:r>
          </a:p>
          <a:p>
            <a:pPr algn="ctr">
              <a:buNone/>
            </a:pPr>
            <a:endParaRPr lang="es-ES" sz="3400" dirty="0"/>
          </a:p>
          <a:p>
            <a:pPr algn="ctr">
              <a:buNone/>
            </a:pPr>
            <a:r>
              <a:rPr lang="es-ES" sz="3400" dirty="0" err="1"/>
              <a:t>Dep</a:t>
            </a:r>
            <a:r>
              <a:rPr lang="es-ES" sz="3400" dirty="0"/>
              <a:t>. de Economía Internacional y de España</a:t>
            </a:r>
          </a:p>
          <a:p>
            <a:pPr algn="ctr">
              <a:buNone/>
            </a:pPr>
            <a:r>
              <a:rPr lang="en-US" sz="3400" dirty="0"/>
              <a:t>Universidad de Granada</a:t>
            </a:r>
          </a:p>
          <a:p>
            <a:pPr>
              <a:buNone/>
            </a:pPr>
            <a:endParaRPr lang="es-ES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1"/>
          </p:nvPr>
        </p:nvSpPr>
        <p:spPr>
          <a:xfrm>
            <a:off x="457200" y="4100530"/>
            <a:ext cx="4038600" cy="1185858"/>
          </a:xfrm>
        </p:spPr>
        <p:txBody>
          <a:bodyPr>
            <a:normAutofit fontScale="47500" lnSpcReduction="20000"/>
          </a:bodyPr>
          <a:lstStyle/>
          <a:p>
            <a:pPr algn="ctr">
              <a:buNone/>
            </a:pPr>
            <a:r>
              <a:rPr lang="es-ES" sz="3400" dirty="0"/>
              <a:t>Leonardo E. Letelier S.</a:t>
            </a:r>
          </a:p>
          <a:p>
            <a:pPr algn="ctr">
              <a:buNone/>
            </a:pPr>
            <a:endParaRPr lang="es-ES" sz="3400" dirty="0"/>
          </a:p>
          <a:p>
            <a:pPr algn="ctr">
              <a:buNone/>
            </a:pPr>
            <a:r>
              <a:rPr lang="es-ES" sz="3400" dirty="0"/>
              <a:t>Instituto de Asuntos Públicos</a:t>
            </a:r>
          </a:p>
          <a:p>
            <a:pPr algn="ctr">
              <a:buNone/>
            </a:pPr>
            <a:r>
              <a:rPr lang="es-ES" sz="3400" dirty="0"/>
              <a:t>Universidad de Chile</a:t>
            </a:r>
          </a:p>
          <a:p>
            <a:pPr>
              <a:buNone/>
            </a:pPr>
            <a:endParaRPr lang="es-E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 l="10625" t="10000" r="69688" b="68750"/>
          <a:stretch>
            <a:fillRect/>
          </a:stretch>
        </p:blipFill>
        <p:spPr bwMode="auto">
          <a:xfrm>
            <a:off x="500034" y="714356"/>
            <a:ext cx="1500198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ANALISIS EMPIRICO</a:t>
            </a:r>
            <a:br>
              <a:rPr lang="en-US" sz="2400" b="1" dirty="0"/>
            </a:br>
            <a:endParaRPr lang="en-US" sz="2400" b="1" dirty="0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32774" name="Picture 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2428868"/>
            <a:ext cx="2762250" cy="314325"/>
          </a:xfrm>
          <a:prstGeom prst="rect">
            <a:avLst/>
          </a:prstGeom>
          <a:noFill/>
        </p:spPr>
      </p:pic>
      <p:pic>
        <p:nvPicPr>
          <p:cNvPr id="32773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52801" y="3214686"/>
            <a:ext cx="5133975" cy="295275"/>
          </a:xfrm>
          <a:prstGeom prst="rect">
            <a:avLst/>
          </a:prstGeom>
          <a:noFill/>
        </p:spPr>
      </p:pic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7" name="Rectangle 9"/>
          <p:cNvSpPr>
            <a:spLocks noChangeArrowheads="1"/>
          </p:cNvSpPr>
          <p:nvPr/>
        </p:nvSpPr>
        <p:spPr bwMode="auto">
          <a:xfrm>
            <a:off x="0" y="1066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3379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28926" y="2214554"/>
            <a:ext cx="2238375" cy="619125"/>
          </a:xfrm>
          <a:prstGeom prst="rect">
            <a:avLst/>
          </a:prstGeom>
          <a:noFill/>
        </p:spPr>
      </p:pic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85918" y="3952886"/>
            <a:ext cx="4972050" cy="1047750"/>
          </a:xfrm>
          <a:prstGeom prst="rect">
            <a:avLst/>
          </a:prstGeom>
          <a:noFill/>
        </p:spPr>
      </p:pic>
      <p:sp>
        <p:nvSpPr>
          <p:cNvPr id="8" name="7 CuadroTexto"/>
          <p:cNvSpPr txBox="1"/>
          <p:nvPr/>
        </p:nvSpPr>
        <p:spPr>
          <a:xfrm>
            <a:off x="1820412" y="428604"/>
            <a:ext cx="56255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b="1" dirty="0"/>
              <a:t>MEDICIÒN DE LA DF </a:t>
            </a:r>
          </a:p>
          <a:p>
            <a:pPr algn="ctr"/>
            <a:r>
              <a:rPr lang="es-ES" dirty="0"/>
              <a:t>(</a:t>
            </a:r>
            <a:r>
              <a:rPr lang="es-ES" dirty="0" err="1"/>
              <a:t>Martinez-Vasquez</a:t>
            </a:r>
            <a:r>
              <a:rPr lang="es-ES" dirty="0"/>
              <a:t>,  </a:t>
            </a:r>
            <a:r>
              <a:rPr lang="es-ES" dirty="0" err="1"/>
              <a:t>Vulovic</a:t>
            </a:r>
            <a:r>
              <a:rPr lang="es-ES" dirty="0"/>
              <a:t>, &amp; </a:t>
            </a:r>
            <a:r>
              <a:rPr lang="es-ES" dirty="0" err="1"/>
              <a:t>Liu</a:t>
            </a:r>
            <a:r>
              <a:rPr lang="es-ES" dirty="0"/>
              <a:t>, Y. 2011, </a:t>
            </a:r>
            <a:r>
              <a:rPr lang="es-ES" dirty="0" err="1"/>
              <a:t>Sanogo</a:t>
            </a:r>
            <a:r>
              <a:rPr lang="es-ES" dirty="0"/>
              <a:t> 2018)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1643042" y="1369695"/>
          <a:ext cx="5155806" cy="4661916"/>
        </p:xfrm>
        <a:graphic>
          <a:graphicData uri="http://schemas.openxmlformats.org/drawingml/2006/table">
            <a:tbl>
              <a:tblPr/>
              <a:tblGrid>
                <a:gridCol w="33229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64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64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64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196" marR="28196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b="1">
                          <a:latin typeface="Calibri"/>
                          <a:ea typeface="Calibri"/>
                          <a:cs typeface="Times New Roman"/>
                        </a:rPr>
                        <a:t>Model 3</a:t>
                      </a:r>
                      <a:r>
                        <a:rPr lang="en-US" sz="1400" b="1" baseline="30000">
                          <a:latin typeface="Calibri"/>
                          <a:ea typeface="Calibri"/>
                          <a:cs typeface="Times New Roman"/>
                        </a:rPr>
                        <a:t>(3)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196" marR="28196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4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196" marR="28196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b="1" dirty="0">
                          <a:latin typeface="Calibri"/>
                          <a:ea typeface="Calibri"/>
                          <a:cs typeface="Times New Roman"/>
                        </a:rPr>
                        <a:t>FCM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196" marR="28196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b="1" dirty="0">
                          <a:latin typeface="Calibri"/>
                          <a:ea typeface="Calibri"/>
                          <a:cs typeface="Times New Roman"/>
                        </a:rPr>
                        <a:t>FCM_INST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196" marR="28196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46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196" marR="28196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196" marR="28196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196" marR="28196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46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latin typeface="Calibri"/>
                          <a:ea typeface="Calibri"/>
                          <a:cs typeface="Times New Roman"/>
                        </a:rPr>
                        <a:t>GENDER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196" marR="28196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latin typeface="Calibri"/>
                          <a:ea typeface="Calibri"/>
                          <a:cs typeface="Times New Roman"/>
                        </a:rPr>
                        <a:t>-0.023*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196" marR="28196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latin typeface="Calibri"/>
                          <a:ea typeface="Calibri"/>
                          <a:cs typeface="Times New Roman"/>
                        </a:rPr>
                        <a:t>-0.023*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196" marR="28196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46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latin typeface="Calibri"/>
                          <a:ea typeface="Calibri"/>
                          <a:cs typeface="Times New Roman"/>
                        </a:rPr>
                        <a:t>AGE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196" marR="28196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latin typeface="Calibri"/>
                          <a:ea typeface="Calibri"/>
                          <a:cs typeface="Times New Roman"/>
                        </a:rPr>
                        <a:t>-0.034***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196" marR="28196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latin typeface="Calibri"/>
                          <a:ea typeface="Calibri"/>
                          <a:cs typeface="Times New Roman"/>
                        </a:rPr>
                        <a:t>-0.034***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196" marR="28196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46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latin typeface="Calibri"/>
                          <a:ea typeface="Calibri"/>
                          <a:cs typeface="Times New Roman"/>
                        </a:rPr>
                        <a:t>AGE</a:t>
                      </a:r>
                      <a:r>
                        <a:rPr lang="es-CL" sz="1400" baseline="300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196" marR="28196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latin typeface="Calibri"/>
                          <a:ea typeface="Calibri"/>
                          <a:cs typeface="Times New Roman"/>
                        </a:rPr>
                        <a:t>0.0004***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196" marR="28196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latin typeface="Calibri"/>
                          <a:ea typeface="Calibri"/>
                          <a:cs typeface="Times New Roman"/>
                        </a:rPr>
                        <a:t>0.0004***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196" marR="28196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646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latin typeface="Calibri"/>
                          <a:ea typeface="Calibri"/>
                          <a:cs typeface="Times New Roman"/>
                        </a:rPr>
                        <a:t>MARRIED-COUPLE 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196" marR="28196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latin typeface="Calibri"/>
                          <a:ea typeface="Calibri"/>
                          <a:cs typeface="Times New Roman"/>
                        </a:rPr>
                        <a:t>0.337***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196" marR="28196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latin typeface="Calibri"/>
                          <a:ea typeface="Calibri"/>
                          <a:cs typeface="Times New Roman"/>
                        </a:rPr>
                        <a:t>0.337***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196" marR="28196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646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latin typeface="Calibri"/>
                          <a:ea typeface="Calibri"/>
                          <a:cs typeface="Times New Roman"/>
                        </a:rPr>
                        <a:t>PRIMARY EDUCATION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196" marR="28196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latin typeface="Calibri"/>
                          <a:ea typeface="Calibri"/>
                          <a:cs typeface="Times New Roman"/>
                        </a:rPr>
                        <a:t>-0.0451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196" marR="28196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latin typeface="Calibri"/>
                          <a:ea typeface="Calibri"/>
                          <a:cs typeface="Times New Roman"/>
                        </a:rPr>
                        <a:t>-0.0428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196" marR="28196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646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latin typeface="Calibri"/>
                          <a:ea typeface="Calibri"/>
                          <a:cs typeface="Times New Roman"/>
                        </a:rPr>
                        <a:t>SECONDARY EDUCATION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196" marR="28196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latin typeface="Calibri"/>
                          <a:ea typeface="Calibri"/>
                          <a:cs typeface="Times New Roman"/>
                        </a:rPr>
                        <a:t>0.159***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196" marR="28196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latin typeface="Calibri"/>
                          <a:ea typeface="Calibri"/>
                          <a:cs typeface="Times New Roman"/>
                        </a:rPr>
                        <a:t>0.162***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196" marR="28196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8646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latin typeface="Calibri"/>
                          <a:ea typeface="Calibri"/>
                          <a:cs typeface="Times New Roman"/>
                        </a:rPr>
                        <a:t>HIGHER EDUCATION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196" marR="28196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latin typeface="Calibri"/>
                          <a:ea typeface="Calibri"/>
                          <a:cs typeface="Times New Roman"/>
                        </a:rPr>
                        <a:t>0.460***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196" marR="28196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latin typeface="Calibri"/>
                          <a:ea typeface="Calibri"/>
                          <a:cs typeface="Times New Roman"/>
                        </a:rPr>
                        <a:t>0.467***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196" marR="28196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8646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latin typeface="Calibri"/>
                          <a:ea typeface="Calibri"/>
                          <a:cs typeface="Times New Roman"/>
                        </a:rPr>
                        <a:t>UNEMPLOYED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196" marR="28196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latin typeface="Calibri"/>
                          <a:ea typeface="Calibri"/>
                          <a:cs typeface="Times New Roman"/>
                        </a:rPr>
                        <a:t>-0.432***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196" marR="28196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latin typeface="Calibri"/>
                          <a:ea typeface="Calibri"/>
                          <a:cs typeface="Times New Roman"/>
                        </a:rPr>
                        <a:t>-0.431***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196" marR="28196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8646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latin typeface="Calibri"/>
                          <a:ea typeface="Calibri"/>
                          <a:cs typeface="Times New Roman"/>
                        </a:rPr>
                        <a:t>HEALTH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196" marR="28196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latin typeface="Calibri"/>
                          <a:ea typeface="Calibri"/>
                          <a:cs typeface="Times New Roman"/>
                        </a:rPr>
                        <a:t>0.319***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196" marR="28196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latin typeface="Calibri"/>
                          <a:ea typeface="Calibri"/>
                          <a:cs typeface="Times New Roman"/>
                        </a:rPr>
                        <a:t>0.319***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196" marR="28196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8646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latin typeface="Calibri"/>
                          <a:ea typeface="Calibri"/>
                          <a:cs typeface="Times New Roman"/>
                        </a:rPr>
                        <a:t>RELIGION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196" marR="28196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latin typeface="Calibri"/>
                          <a:ea typeface="Calibri"/>
                          <a:cs typeface="Times New Roman"/>
                        </a:rPr>
                        <a:t>0.321***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196" marR="28196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latin typeface="Calibri"/>
                          <a:ea typeface="Calibri"/>
                          <a:cs typeface="Times New Roman"/>
                        </a:rPr>
                        <a:t>0.323***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196" marR="28196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8646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latin typeface="Calibri"/>
                          <a:ea typeface="Calibri"/>
                          <a:cs typeface="Times New Roman"/>
                        </a:rPr>
                        <a:t>ETHNIC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196" marR="28196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latin typeface="Calibri"/>
                          <a:ea typeface="Calibri"/>
                          <a:cs typeface="Times New Roman"/>
                        </a:rPr>
                        <a:t>-0.0802***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196" marR="28196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latin typeface="Calibri"/>
                          <a:ea typeface="Calibri"/>
                          <a:cs typeface="Times New Roman"/>
                        </a:rPr>
                        <a:t>-0.0881***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196" marR="28196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8646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latin typeface="Calibri"/>
                          <a:ea typeface="Calibri"/>
                          <a:cs typeface="Times New Roman"/>
                        </a:rPr>
                        <a:t>NEIGHBORHOOD BOARD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196" marR="28196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latin typeface="Calibri"/>
                          <a:ea typeface="Calibri"/>
                          <a:cs typeface="Times New Roman"/>
                        </a:rPr>
                        <a:t>0.052**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196" marR="28196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latin typeface="Calibri"/>
                          <a:ea typeface="Calibri"/>
                          <a:cs typeface="Times New Roman"/>
                        </a:rPr>
                        <a:t>0.053***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196" marR="28196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8646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latin typeface="Calibri"/>
                          <a:ea typeface="Calibri"/>
                          <a:cs typeface="Times New Roman"/>
                        </a:rPr>
                        <a:t>NUMBER OF HOUSEHOLD MEMBERS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196" marR="28196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latin typeface="Calibri"/>
                          <a:ea typeface="Calibri"/>
                          <a:cs typeface="Times New Roman"/>
                        </a:rPr>
                        <a:t>-0.038***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196" marR="28196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latin typeface="Calibri"/>
                          <a:ea typeface="Calibri"/>
                          <a:cs typeface="Times New Roman"/>
                        </a:rPr>
                        <a:t>-0.038***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196" marR="28196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8646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latin typeface="Calibri"/>
                          <a:ea typeface="Calibri"/>
                          <a:cs typeface="Times New Roman"/>
                        </a:rPr>
                        <a:t>PERCENTILE 1-10 OF </a:t>
                      </a:r>
                      <a:r>
                        <a:rPr lang="es-CL" sz="1400" dirty="0" err="1">
                          <a:latin typeface="Calibri"/>
                          <a:ea typeface="Calibri"/>
                          <a:cs typeface="Times New Roman"/>
                        </a:rPr>
                        <a:t>Ln</a:t>
                      </a:r>
                      <a:r>
                        <a:rPr lang="es-CL" sz="1400" dirty="0">
                          <a:latin typeface="Calibri"/>
                          <a:ea typeface="Calibri"/>
                          <a:cs typeface="Times New Roman"/>
                        </a:rPr>
                        <a:t>(INCOME)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196" marR="28196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latin typeface="Calibri"/>
                          <a:ea typeface="Calibri"/>
                          <a:cs typeface="Times New Roman"/>
                        </a:rPr>
                        <a:t>-0.0298***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196" marR="28196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latin typeface="Calibri"/>
                          <a:ea typeface="Calibri"/>
                          <a:cs typeface="Times New Roman"/>
                        </a:rPr>
                        <a:t>-0.0297***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196" marR="28196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8646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latin typeface="Calibri"/>
                          <a:ea typeface="Calibri"/>
                          <a:cs typeface="Times New Roman"/>
                        </a:rPr>
                        <a:t>PERCENTILE 90-99 OF </a:t>
                      </a:r>
                      <a:r>
                        <a:rPr lang="es-CL" sz="1400" dirty="0" err="1">
                          <a:latin typeface="Calibri"/>
                          <a:ea typeface="Calibri"/>
                          <a:cs typeface="Times New Roman"/>
                        </a:rPr>
                        <a:t>Ln</a:t>
                      </a:r>
                      <a:r>
                        <a:rPr lang="es-CL" sz="1400" dirty="0">
                          <a:latin typeface="Calibri"/>
                          <a:ea typeface="Calibri"/>
                          <a:cs typeface="Times New Roman"/>
                        </a:rPr>
                        <a:t>(INCOME)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196" marR="28196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latin typeface="Calibri"/>
                          <a:ea typeface="Calibri"/>
                          <a:cs typeface="Times New Roman"/>
                        </a:rPr>
                        <a:t>0.032***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196" marR="28196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latin typeface="Calibri"/>
                          <a:ea typeface="Calibri"/>
                          <a:cs typeface="Times New Roman"/>
                        </a:rPr>
                        <a:t>0.032***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196" marR="28196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8646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196" marR="28196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196" marR="28196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196" marR="28196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1214414" y="285729"/>
            <a:ext cx="66437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RESULTADOS:  </a:t>
            </a:r>
            <a:r>
              <a:rPr lang="en-US" sz="2400" b="1" dirty="0" err="1"/>
              <a:t>Logit</a:t>
            </a:r>
            <a:r>
              <a:rPr lang="en-US" sz="2400" b="1" dirty="0"/>
              <a:t> </a:t>
            </a:r>
            <a:r>
              <a:rPr lang="en-US" sz="2400" b="1" dirty="0" err="1"/>
              <a:t>Ordenado</a:t>
            </a:r>
            <a:r>
              <a:rPr lang="en-US" sz="2400" b="1" dirty="0"/>
              <a:t> </a:t>
            </a:r>
            <a:r>
              <a:rPr lang="en-US" sz="2400" b="1" dirty="0" err="1"/>
              <a:t>Multinivel</a:t>
            </a:r>
            <a:endParaRPr lang="en-US" sz="2400" b="1" dirty="0"/>
          </a:p>
          <a:p>
            <a:pPr algn="ctr"/>
            <a:r>
              <a:rPr lang="en-US" sz="2400" b="1" dirty="0"/>
              <a:t>(</a:t>
            </a:r>
            <a:r>
              <a:rPr lang="en-US" sz="2400" b="1" dirty="0" err="1"/>
              <a:t>Nivel</a:t>
            </a:r>
            <a:r>
              <a:rPr lang="en-US" sz="2400" b="1" dirty="0"/>
              <a:t> 1)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1785918" y="2214554"/>
          <a:ext cx="4949538" cy="1226820"/>
        </p:xfrm>
        <a:graphic>
          <a:graphicData uri="http://schemas.openxmlformats.org/drawingml/2006/table">
            <a:tbl>
              <a:tblPr/>
              <a:tblGrid>
                <a:gridCol w="3190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97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97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10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latin typeface="Calibri"/>
                          <a:ea typeface="Calibri"/>
                          <a:cs typeface="Times New Roman"/>
                        </a:rPr>
                        <a:t>FCM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latin typeface="Calibri"/>
                          <a:ea typeface="Calibri"/>
                          <a:cs typeface="Times New Roman"/>
                        </a:rPr>
                        <a:t>FCM_INST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10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latin typeface="Calibri"/>
                          <a:ea typeface="Calibri"/>
                          <a:cs typeface="Times New Roman"/>
                        </a:rPr>
                        <a:t>DUMMY_2013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latin typeface="Calibri"/>
                          <a:ea typeface="Calibri"/>
                          <a:cs typeface="Times New Roman"/>
                        </a:rPr>
                        <a:t>0.387***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latin typeface="Calibri"/>
                          <a:ea typeface="Calibri"/>
                          <a:cs typeface="Times New Roman"/>
                        </a:rPr>
                        <a:t>0.398***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10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latin typeface="Calibri"/>
                          <a:ea typeface="Calibri"/>
                          <a:cs typeface="Times New Roman"/>
                        </a:rPr>
                        <a:t>Log(FCM)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latin typeface="Calibri"/>
                          <a:ea typeface="Calibri"/>
                          <a:cs typeface="Times New Roman"/>
                        </a:rPr>
                        <a:t>-0.257***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10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latin typeface="Calibri"/>
                          <a:ea typeface="Calibri"/>
                          <a:cs typeface="Times New Roman"/>
                        </a:rPr>
                        <a:t>Log(FCM_INST)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latin typeface="Calibri"/>
                          <a:ea typeface="Calibri"/>
                          <a:cs typeface="Times New Roman"/>
                        </a:rPr>
                        <a:t>-0.255***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4286248" y="1643050"/>
            <a:ext cx="841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Nivel</a:t>
            </a:r>
            <a:r>
              <a:rPr lang="en-US" b="1" dirty="0"/>
              <a:t> 2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785918" y="3643314"/>
          <a:ext cx="4929223" cy="1036638"/>
        </p:xfrm>
        <a:graphic>
          <a:graphicData uri="http://schemas.openxmlformats.org/drawingml/2006/table">
            <a:tbl>
              <a:tblPr/>
              <a:tblGrid>
                <a:gridCol w="31769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6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6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latin typeface="+mn-lt"/>
                          <a:ea typeface="Calibri"/>
                          <a:cs typeface="Times New Roman"/>
                        </a:rPr>
                        <a:t>Intraclass</a:t>
                      </a:r>
                      <a:r>
                        <a:rPr lang="en-US" sz="1100" dirty="0">
                          <a:latin typeface="+mn-lt"/>
                          <a:ea typeface="Calibri"/>
                          <a:cs typeface="Times New Roman"/>
                        </a:rPr>
                        <a:t> Correlation Coefficient (ICC): level 2</a:t>
                      </a:r>
                      <a:endParaRPr lang="es-ES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153" marR="46153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>
                          <a:latin typeface="+mn-lt"/>
                          <a:ea typeface="Calibri"/>
                          <a:cs typeface="Times New Roman"/>
                        </a:rPr>
                        <a:t>0.029</a:t>
                      </a:r>
                      <a:endParaRPr lang="es-ES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153" marR="46153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>
                          <a:latin typeface="+mn-lt"/>
                          <a:ea typeface="Calibri"/>
                          <a:cs typeface="Times New Roman"/>
                        </a:rPr>
                        <a:t>0.025</a:t>
                      </a:r>
                      <a:endParaRPr lang="es-ES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153" marR="46153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82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latin typeface="+mn-lt"/>
                          <a:ea typeface="Calibri"/>
                          <a:cs typeface="Times New Roman"/>
                        </a:rPr>
                        <a:t>Intraclass</a:t>
                      </a:r>
                      <a:r>
                        <a:rPr lang="en-US" sz="1100" dirty="0">
                          <a:latin typeface="+mn-lt"/>
                          <a:ea typeface="Calibri"/>
                          <a:cs typeface="Times New Roman"/>
                        </a:rPr>
                        <a:t> Correlation Coefficient (ICC): level 3</a:t>
                      </a:r>
                      <a:endParaRPr lang="es-ES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153" marR="46153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100">
                          <a:latin typeface="+mn-lt"/>
                          <a:ea typeface="Calibri"/>
                          <a:cs typeface="Times New Roman"/>
                        </a:rPr>
                        <a:t>0.022</a:t>
                      </a:r>
                      <a:endParaRPr lang="es-ES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153" marR="46153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>
                          <a:latin typeface="+mn-lt"/>
                          <a:ea typeface="Calibri"/>
                          <a:cs typeface="Times New Roman"/>
                        </a:rPr>
                        <a:t>0.019</a:t>
                      </a:r>
                      <a:endParaRPr lang="es-ES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153" marR="46153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82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 err="1">
                          <a:latin typeface="+mn-lt"/>
                          <a:ea typeface="Calibri"/>
                          <a:cs typeface="Times New Roman"/>
                        </a:rPr>
                        <a:t>Akaike</a:t>
                      </a:r>
                      <a:r>
                        <a:rPr lang="es-CL" sz="110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CL" sz="1100" dirty="0" err="1">
                          <a:latin typeface="+mn-lt"/>
                          <a:ea typeface="Calibri"/>
                          <a:cs typeface="Times New Roman"/>
                        </a:rPr>
                        <a:t>Information</a:t>
                      </a:r>
                      <a:r>
                        <a:rPr lang="es-CL" sz="110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CL" sz="1100" dirty="0" err="1">
                          <a:latin typeface="+mn-lt"/>
                          <a:ea typeface="Calibri"/>
                          <a:cs typeface="Times New Roman"/>
                        </a:rPr>
                        <a:t>Criterion</a:t>
                      </a:r>
                      <a:r>
                        <a:rPr lang="es-CL" sz="1100" dirty="0">
                          <a:latin typeface="+mn-lt"/>
                          <a:ea typeface="Calibri"/>
                          <a:cs typeface="Times New Roman"/>
                        </a:rPr>
                        <a:t> (AIC)</a:t>
                      </a:r>
                      <a:endParaRPr lang="es-ES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153" marR="46153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100">
                          <a:latin typeface="+mn-lt"/>
                          <a:ea typeface="Calibri"/>
                          <a:cs typeface="Times New Roman"/>
                        </a:rPr>
                        <a:t>252,652.67</a:t>
                      </a:r>
                      <a:endParaRPr lang="es-ES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153" marR="46153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>
                          <a:latin typeface="+mn-lt"/>
                          <a:ea typeface="Calibri"/>
                          <a:cs typeface="Times New Roman"/>
                        </a:rPr>
                        <a:t>252,618.66</a:t>
                      </a:r>
                      <a:endParaRPr lang="es-ES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153" marR="46153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82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 err="1">
                          <a:latin typeface="+mn-lt"/>
                          <a:ea typeface="Calibri"/>
                          <a:cs typeface="Times New Roman"/>
                        </a:rPr>
                        <a:t>Bayesian</a:t>
                      </a:r>
                      <a:r>
                        <a:rPr lang="es-CL" sz="110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CL" sz="1100" dirty="0" err="1">
                          <a:latin typeface="+mn-lt"/>
                          <a:ea typeface="Calibri"/>
                          <a:cs typeface="Times New Roman"/>
                        </a:rPr>
                        <a:t>Information</a:t>
                      </a:r>
                      <a:r>
                        <a:rPr lang="es-CL" sz="110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CL" sz="1100" dirty="0" err="1">
                          <a:latin typeface="+mn-lt"/>
                          <a:ea typeface="Calibri"/>
                          <a:cs typeface="Times New Roman"/>
                        </a:rPr>
                        <a:t>Criterion</a:t>
                      </a:r>
                      <a:r>
                        <a:rPr lang="es-CL" sz="1100" dirty="0">
                          <a:latin typeface="+mn-lt"/>
                          <a:ea typeface="Calibri"/>
                          <a:cs typeface="Times New Roman"/>
                        </a:rPr>
                        <a:t> (BIC)</a:t>
                      </a:r>
                      <a:endParaRPr lang="es-ES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153" marR="46153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100">
                          <a:latin typeface="+mn-lt"/>
                          <a:ea typeface="Calibri"/>
                          <a:cs typeface="Times New Roman"/>
                        </a:rPr>
                        <a:t>252,890.11</a:t>
                      </a:r>
                      <a:endParaRPr lang="es-ES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153" marR="46153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>
                          <a:latin typeface="+mn-lt"/>
                          <a:ea typeface="Calibri"/>
                          <a:cs typeface="Times New Roman"/>
                        </a:rPr>
                        <a:t>252,856.10</a:t>
                      </a:r>
                      <a:endParaRPr lang="es-ES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153" marR="46153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82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>
                          <a:latin typeface="+mn-lt"/>
                          <a:ea typeface="Calibri"/>
                          <a:cs typeface="Times New Roman"/>
                        </a:rPr>
                        <a:t>Log </a:t>
                      </a:r>
                      <a:r>
                        <a:rPr lang="es-CL" sz="1100" dirty="0" err="1">
                          <a:latin typeface="+mn-lt"/>
                          <a:ea typeface="Calibri"/>
                          <a:cs typeface="Times New Roman"/>
                        </a:rPr>
                        <a:t>Likelihood</a:t>
                      </a:r>
                      <a:r>
                        <a:rPr lang="es-CL" sz="1100" dirty="0">
                          <a:latin typeface="+mn-lt"/>
                          <a:ea typeface="Calibri"/>
                          <a:cs typeface="Times New Roman"/>
                        </a:rPr>
                        <a:t>:</a:t>
                      </a:r>
                      <a:endParaRPr lang="es-ES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153" marR="46153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100">
                          <a:latin typeface="+mn-lt"/>
                          <a:ea typeface="Calibri"/>
                          <a:cs typeface="Times New Roman"/>
                        </a:rPr>
                        <a:t>-126,301.34</a:t>
                      </a:r>
                      <a:endParaRPr lang="es-ES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153" marR="46153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>
                          <a:latin typeface="+mn-lt"/>
                          <a:ea typeface="Calibri"/>
                          <a:cs typeface="Times New Roman"/>
                        </a:rPr>
                        <a:t>-126.284.33</a:t>
                      </a:r>
                      <a:endParaRPr lang="es-ES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153" marR="46153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82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+mn-lt"/>
                          <a:ea typeface="Calibri"/>
                          <a:cs typeface="Times New Roman"/>
                        </a:rPr>
                        <a:t>LR test vs. ordinal </a:t>
                      </a:r>
                      <a:r>
                        <a:rPr lang="en-US" sz="1100" dirty="0" err="1">
                          <a:latin typeface="+mn-lt"/>
                          <a:ea typeface="Calibri"/>
                          <a:cs typeface="Times New Roman"/>
                        </a:rPr>
                        <a:t>logit</a:t>
                      </a:r>
                      <a:r>
                        <a:rPr lang="en-US" sz="1100" dirty="0">
                          <a:latin typeface="+mn-lt"/>
                          <a:ea typeface="Calibri"/>
                          <a:cs typeface="Times New Roman"/>
                        </a:rPr>
                        <a:t> model:</a:t>
                      </a:r>
                      <a:endParaRPr lang="es-ES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153" marR="46153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153" marR="46153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153" marR="46153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2"/>
          <a:srcRect l="8750" t="21250" r="16250" b="8750"/>
          <a:stretch>
            <a:fillRect/>
          </a:stretch>
        </p:blipFill>
        <p:spPr bwMode="auto">
          <a:xfrm>
            <a:off x="1428728" y="1785926"/>
            <a:ext cx="5715040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/>
          <a:srcRect l="8750" t="20000" r="16250" b="8750"/>
          <a:stretch>
            <a:fillRect/>
          </a:stretch>
        </p:blipFill>
        <p:spPr bwMode="auto">
          <a:xfrm>
            <a:off x="1428728" y="1714488"/>
            <a:ext cx="5715040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/>
          <a:srcRect l="8749" t="20000" r="16250" b="7500"/>
          <a:stretch>
            <a:fillRect/>
          </a:stretch>
        </p:blipFill>
        <p:spPr bwMode="auto">
          <a:xfrm>
            <a:off x="1428728" y="1714488"/>
            <a:ext cx="5715040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/>
          <a:srcRect l="8750" t="20000" r="16250" b="8750"/>
          <a:stretch>
            <a:fillRect/>
          </a:stretch>
        </p:blipFill>
        <p:spPr bwMode="auto">
          <a:xfrm>
            <a:off x="1428728" y="1714488"/>
            <a:ext cx="5715040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/>
          <a:srcRect l="8750" t="20000" r="17187" b="7500"/>
          <a:stretch>
            <a:fillRect/>
          </a:stretch>
        </p:blipFill>
        <p:spPr bwMode="auto">
          <a:xfrm>
            <a:off x="1428728" y="1714488"/>
            <a:ext cx="5643602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CONCLUSIONES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200" dirty="0"/>
              <a:t>La DF </a:t>
            </a:r>
            <a:r>
              <a:rPr lang="en-US" sz="2200" dirty="0" err="1"/>
              <a:t>puede</a:t>
            </a:r>
            <a:r>
              <a:rPr lang="en-US" sz="2200" dirty="0"/>
              <a:t> </a:t>
            </a:r>
            <a:r>
              <a:rPr lang="en-US" sz="2200" dirty="0" err="1"/>
              <a:t>tener</a:t>
            </a:r>
            <a:r>
              <a:rPr lang="en-US" sz="2200" dirty="0"/>
              <a:t> </a:t>
            </a:r>
            <a:r>
              <a:rPr lang="en-US" sz="2200" dirty="0" err="1"/>
              <a:t>efectos</a:t>
            </a:r>
            <a:r>
              <a:rPr lang="en-US" sz="2200" dirty="0"/>
              <a:t> </a:t>
            </a:r>
            <a:r>
              <a:rPr lang="en-US" sz="2200" dirty="0" err="1"/>
              <a:t>diversos</a:t>
            </a:r>
            <a:r>
              <a:rPr lang="en-US" sz="2200" dirty="0"/>
              <a:t> en </a:t>
            </a:r>
            <a:r>
              <a:rPr lang="en-US" sz="2200" dirty="0" err="1"/>
              <a:t>distintos</a:t>
            </a:r>
            <a:r>
              <a:rPr lang="en-US" sz="2200" dirty="0"/>
              <a:t> </a:t>
            </a:r>
            <a:r>
              <a:rPr lang="en-US" sz="2200" dirty="0" err="1"/>
              <a:t>grupos</a:t>
            </a:r>
            <a:r>
              <a:rPr lang="en-US" sz="2200" dirty="0"/>
              <a:t> y </a:t>
            </a:r>
            <a:r>
              <a:rPr lang="en-US" sz="2200" dirty="0" err="1"/>
              <a:t>distintas</a:t>
            </a:r>
            <a:r>
              <a:rPr lang="en-US" sz="2200" dirty="0"/>
              <a:t> personas (</a:t>
            </a:r>
            <a:r>
              <a:rPr lang="en-US" sz="2200" dirty="0" err="1"/>
              <a:t>individuos</a:t>
            </a:r>
            <a:r>
              <a:rPr lang="en-US" sz="2200" dirty="0"/>
              <a:t>).</a:t>
            </a:r>
          </a:p>
          <a:p>
            <a:pPr algn="just"/>
            <a:endParaRPr lang="en-US" sz="2200" dirty="0"/>
          </a:p>
          <a:p>
            <a:pPr algn="just"/>
            <a:r>
              <a:rPr lang="en-US" sz="2200" dirty="0" err="1"/>
              <a:t>Esto</a:t>
            </a:r>
            <a:r>
              <a:rPr lang="en-US" sz="2200" dirty="0"/>
              <a:t> </a:t>
            </a:r>
            <a:r>
              <a:rPr lang="en-US" sz="2200" dirty="0" err="1"/>
              <a:t>recomienda</a:t>
            </a:r>
            <a:r>
              <a:rPr lang="en-US" sz="2200" dirty="0"/>
              <a:t> </a:t>
            </a:r>
            <a:r>
              <a:rPr lang="en-US" sz="2200" dirty="0" err="1"/>
              <a:t>reforzar</a:t>
            </a:r>
            <a:r>
              <a:rPr lang="en-US" sz="2200" dirty="0"/>
              <a:t> </a:t>
            </a:r>
            <a:r>
              <a:rPr lang="en-US" sz="2200" dirty="0" err="1"/>
              <a:t>mecanismos</a:t>
            </a:r>
            <a:r>
              <a:rPr lang="en-US" sz="2200" dirty="0"/>
              <a:t> de </a:t>
            </a:r>
            <a:r>
              <a:rPr lang="en-US" sz="2200" dirty="0" err="1"/>
              <a:t>igualaciòn</a:t>
            </a:r>
            <a:r>
              <a:rPr lang="en-US" sz="2200" dirty="0"/>
              <a:t> fiscal entre </a:t>
            </a:r>
            <a:r>
              <a:rPr lang="en-US" sz="2200" dirty="0" err="1"/>
              <a:t>municipios</a:t>
            </a:r>
            <a:r>
              <a:rPr lang="en-US" sz="2200" dirty="0"/>
              <a:t> (</a:t>
            </a:r>
            <a:r>
              <a:rPr lang="en-US" sz="2200" dirty="0" err="1"/>
              <a:t>regiones</a:t>
            </a:r>
            <a:r>
              <a:rPr lang="en-US" sz="2200" dirty="0"/>
              <a:t>).</a:t>
            </a:r>
          </a:p>
          <a:p>
            <a:pPr algn="just"/>
            <a:endParaRPr lang="en-US" sz="2200" dirty="0"/>
          </a:p>
          <a:p>
            <a:pPr algn="just"/>
            <a:r>
              <a:rPr lang="en-US" sz="2200" dirty="0"/>
              <a:t>La </a:t>
            </a:r>
            <a:r>
              <a:rPr lang="en-US" sz="2200" dirty="0" err="1"/>
              <a:t>autonomìa</a:t>
            </a:r>
            <a:r>
              <a:rPr lang="en-US" sz="2200" dirty="0"/>
              <a:t> (fiscal), </a:t>
            </a:r>
            <a:r>
              <a:rPr lang="en-US" sz="2200" dirty="0" err="1"/>
              <a:t>puede</a:t>
            </a:r>
            <a:r>
              <a:rPr lang="en-US" sz="2200" dirty="0"/>
              <a:t> no ser tan </a:t>
            </a:r>
            <a:r>
              <a:rPr lang="en-US" sz="2200" dirty="0" err="1"/>
              <a:t>importante</a:t>
            </a:r>
            <a:r>
              <a:rPr lang="en-US" sz="2200" dirty="0"/>
              <a:t> </a:t>
            </a:r>
            <a:r>
              <a:rPr lang="en-US" sz="2200" dirty="0" err="1"/>
              <a:t>como</a:t>
            </a:r>
            <a:r>
              <a:rPr lang="en-US" sz="2200" dirty="0"/>
              <a:t> el </a:t>
            </a:r>
            <a:r>
              <a:rPr lang="en-US" sz="2200" dirty="0" err="1"/>
              <a:t>acceso</a:t>
            </a:r>
            <a:r>
              <a:rPr lang="en-US" sz="2200" dirty="0"/>
              <a:t> a </a:t>
            </a:r>
            <a:r>
              <a:rPr lang="en-US" sz="2200" dirty="0" err="1"/>
              <a:t>recursos</a:t>
            </a:r>
            <a:r>
              <a:rPr lang="en-US" sz="2200" dirty="0"/>
              <a:t> </a:t>
            </a:r>
            <a:r>
              <a:rPr lang="en-US" sz="2200" dirty="0" err="1"/>
              <a:t>para</a:t>
            </a:r>
            <a:r>
              <a:rPr lang="en-US" sz="2200" dirty="0"/>
              <a:t> resolver </a:t>
            </a:r>
            <a:r>
              <a:rPr lang="en-US" sz="2200" dirty="0" err="1"/>
              <a:t>problemas</a:t>
            </a:r>
            <a:r>
              <a:rPr lang="en-US" sz="2200" dirty="0"/>
              <a:t> </a:t>
            </a:r>
            <a:r>
              <a:rPr lang="en-US" sz="2200" dirty="0" err="1"/>
              <a:t>bàsicos</a:t>
            </a:r>
            <a:r>
              <a:rPr lang="en-US" sz="2200" dirty="0"/>
              <a:t>. </a:t>
            </a:r>
          </a:p>
          <a:p>
            <a:pPr algn="just"/>
            <a:endParaRPr lang="en-US" sz="2200" dirty="0"/>
          </a:p>
          <a:p>
            <a:pPr algn="just"/>
            <a:r>
              <a:rPr lang="en-US" sz="2200" dirty="0"/>
              <a:t>En la </a:t>
            </a:r>
            <a:r>
              <a:rPr lang="en-US" sz="2200" dirty="0" err="1"/>
              <a:t>pràctica</a:t>
            </a:r>
            <a:r>
              <a:rPr lang="en-US" sz="2200" dirty="0"/>
              <a:t>, el </a:t>
            </a:r>
            <a:r>
              <a:rPr lang="en-US" sz="2200" dirty="0" err="1"/>
              <a:t>tipo</a:t>
            </a:r>
            <a:r>
              <a:rPr lang="en-US" sz="2200" dirty="0"/>
              <a:t> de </a:t>
            </a:r>
            <a:r>
              <a:rPr lang="en-US" sz="2200" dirty="0" err="1"/>
              <a:t>financiamianto</a:t>
            </a:r>
            <a:r>
              <a:rPr lang="en-US" sz="2200" dirty="0"/>
              <a:t> </a:t>
            </a:r>
            <a:r>
              <a:rPr lang="en-US" sz="2200" dirty="0" err="1"/>
              <a:t>determina</a:t>
            </a:r>
            <a:r>
              <a:rPr lang="en-US" sz="2200" dirty="0"/>
              <a:t> </a:t>
            </a:r>
            <a:r>
              <a:rPr lang="en-US" sz="2200" dirty="0" err="1"/>
              <a:t>tambièn</a:t>
            </a:r>
            <a:r>
              <a:rPr lang="en-US" sz="2200" dirty="0"/>
              <a:t> el </a:t>
            </a:r>
            <a:r>
              <a:rPr lang="en-US" sz="2200" dirty="0" err="1"/>
              <a:t>tipo</a:t>
            </a:r>
            <a:r>
              <a:rPr lang="en-US" sz="2200" dirty="0"/>
              <a:t> de </a:t>
            </a:r>
            <a:r>
              <a:rPr lang="en-US" sz="2200" dirty="0" err="1"/>
              <a:t>servicios</a:t>
            </a:r>
            <a:r>
              <a:rPr lang="en-US" sz="2200" dirty="0"/>
              <a:t> </a:t>
            </a:r>
            <a:r>
              <a:rPr lang="en-US" sz="2200" dirty="0" err="1"/>
              <a:t>que</a:t>
            </a:r>
            <a:r>
              <a:rPr lang="en-US" sz="2200" dirty="0"/>
              <a:t> los </a:t>
            </a:r>
            <a:r>
              <a:rPr lang="en-US" sz="2200" dirty="0" err="1"/>
              <a:t>municipios</a:t>
            </a:r>
            <a:r>
              <a:rPr lang="en-US" sz="2200" dirty="0"/>
              <a:t> </a:t>
            </a:r>
            <a:r>
              <a:rPr lang="en-US" sz="2200" dirty="0" err="1"/>
              <a:t>entregan</a:t>
            </a:r>
            <a:r>
              <a:rPr lang="en-US" sz="2200" dirty="0"/>
              <a:t>.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028828"/>
            <a:ext cx="8229600" cy="2828932"/>
          </a:xfrm>
        </p:spPr>
        <p:txBody>
          <a:bodyPr>
            <a:normAutofit/>
          </a:bodyPr>
          <a:lstStyle/>
          <a:p>
            <a:r>
              <a:rPr lang="en-US" sz="1800" dirty="0"/>
              <a:t>INTRODUCCION</a:t>
            </a:r>
          </a:p>
          <a:p>
            <a:r>
              <a:rPr lang="en-US" sz="1800" dirty="0"/>
              <a:t>HIPOTESIS</a:t>
            </a:r>
          </a:p>
          <a:p>
            <a:r>
              <a:rPr lang="en-US" sz="1800" dirty="0"/>
              <a:t>EVIDENCIA DISPONIBLE</a:t>
            </a:r>
          </a:p>
          <a:p>
            <a:r>
              <a:rPr lang="en-US" sz="1800" dirty="0"/>
              <a:t>DESCENTRALIZACION FISCAL EN CHILE</a:t>
            </a:r>
          </a:p>
          <a:p>
            <a:r>
              <a:rPr lang="en-US" sz="1800" dirty="0"/>
              <a:t>MDELO EMPIRICO</a:t>
            </a:r>
          </a:p>
          <a:p>
            <a:r>
              <a:rPr lang="en-US" sz="1800" dirty="0"/>
              <a:t>MEDICION DE LA DF</a:t>
            </a:r>
          </a:p>
          <a:p>
            <a:r>
              <a:rPr lang="en-US" sz="1800" dirty="0"/>
              <a:t>RESULTADOS</a:t>
            </a:r>
          </a:p>
          <a:p>
            <a:r>
              <a:rPr lang="en-US" sz="1800" dirty="0"/>
              <a:t>CONCLUSIONES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INTRODUCCION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321471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2400" dirty="0"/>
              <a:t>Tema </a:t>
            </a:r>
            <a:r>
              <a:rPr lang="en-US" sz="2400" dirty="0" err="1"/>
              <a:t>muy</a:t>
            </a:r>
            <a:r>
              <a:rPr lang="en-US" sz="2400" dirty="0"/>
              <a:t> </a:t>
            </a:r>
            <a:r>
              <a:rPr lang="es-ES" sz="2400" dirty="0"/>
              <a:t>analizado</a:t>
            </a:r>
            <a:r>
              <a:rPr lang="en-US" sz="2400" dirty="0"/>
              <a:t> en la </a:t>
            </a:r>
            <a:r>
              <a:rPr lang="en-US" sz="2400" dirty="0" err="1"/>
              <a:t>literatura</a:t>
            </a:r>
            <a:r>
              <a:rPr lang="en-US" sz="2400" dirty="0"/>
              <a:t> </a:t>
            </a:r>
            <a:r>
              <a:rPr lang="en-US" sz="2400" dirty="0" err="1"/>
              <a:t>empìrica</a:t>
            </a:r>
            <a:r>
              <a:rPr lang="en-US" sz="2400" dirty="0"/>
              <a:t> </a:t>
            </a:r>
            <a:r>
              <a:rPr lang="en-US" sz="2400" dirty="0" err="1"/>
              <a:t>reciente</a:t>
            </a:r>
            <a:r>
              <a:rPr lang="en-US" sz="2400" dirty="0"/>
              <a:t>; “</a:t>
            </a:r>
            <a:r>
              <a:rPr lang="en-US" sz="2400" dirty="0" err="1"/>
              <a:t>descentralizaciòn</a:t>
            </a:r>
            <a:r>
              <a:rPr lang="en-US" sz="2400" dirty="0"/>
              <a:t> y  “</a:t>
            </a:r>
            <a:r>
              <a:rPr lang="en-US" sz="2400" dirty="0" err="1"/>
              <a:t>Satisfacciòn</a:t>
            </a:r>
            <a:r>
              <a:rPr lang="en-US" sz="2400" dirty="0"/>
              <a:t> con La Vida” (SWB).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dirty="0"/>
              <a:t>Si </a:t>
            </a:r>
            <a:r>
              <a:rPr lang="en-US" sz="2400" dirty="0" err="1"/>
              <a:t>reconocemos</a:t>
            </a:r>
            <a:r>
              <a:rPr lang="en-US" sz="2400" dirty="0"/>
              <a:t> </a:t>
            </a:r>
            <a:r>
              <a:rPr lang="en-US" sz="2400" dirty="0" err="1"/>
              <a:t>que</a:t>
            </a:r>
            <a:r>
              <a:rPr lang="en-US" sz="2400" dirty="0"/>
              <a:t> los “</a:t>
            </a:r>
            <a:r>
              <a:rPr lang="en-US" sz="2400" dirty="0" err="1"/>
              <a:t>factores</a:t>
            </a:r>
            <a:r>
              <a:rPr lang="en-US" sz="2400" dirty="0"/>
              <a:t> </a:t>
            </a:r>
            <a:r>
              <a:rPr lang="en-US" sz="2400" dirty="0" err="1"/>
              <a:t>instititucionales</a:t>
            </a:r>
            <a:r>
              <a:rPr lang="en-US" sz="2400" dirty="0"/>
              <a:t>” son un </a:t>
            </a:r>
            <a:r>
              <a:rPr lang="en-US" sz="2400" dirty="0" err="1"/>
              <a:t>determinante</a:t>
            </a:r>
            <a:r>
              <a:rPr lang="en-US" sz="2400" dirty="0"/>
              <a:t> </a:t>
            </a:r>
            <a:r>
              <a:rPr lang="en-US" sz="2400" dirty="0" err="1"/>
              <a:t>mas</a:t>
            </a:r>
            <a:r>
              <a:rPr lang="en-US" sz="2400" dirty="0"/>
              <a:t>  de la SWB,  la </a:t>
            </a:r>
            <a:r>
              <a:rPr lang="en-US" sz="2400" dirty="0" err="1"/>
              <a:t>economìa</a:t>
            </a:r>
            <a:r>
              <a:rPr lang="en-US" sz="2400" dirty="0"/>
              <a:t> </a:t>
            </a:r>
            <a:r>
              <a:rPr lang="en-US" sz="2400" dirty="0" err="1"/>
              <a:t>tiene</a:t>
            </a:r>
            <a:r>
              <a:rPr lang="en-US" sz="2400" dirty="0"/>
              <a:t> </a:t>
            </a:r>
            <a:r>
              <a:rPr lang="en-US" sz="2400" dirty="0" err="1"/>
              <a:t>algo</a:t>
            </a:r>
            <a:r>
              <a:rPr lang="en-US" sz="2400" dirty="0"/>
              <a:t> </a:t>
            </a:r>
            <a:r>
              <a:rPr lang="en-US" sz="2400" dirty="0" err="1"/>
              <a:t>que</a:t>
            </a:r>
            <a:r>
              <a:rPr lang="en-US" sz="2400" dirty="0"/>
              <a:t> </a:t>
            </a:r>
            <a:r>
              <a:rPr lang="en-US" sz="2400" dirty="0" err="1"/>
              <a:t>decir</a:t>
            </a:r>
            <a:r>
              <a:rPr lang="en-US" sz="2400" dirty="0"/>
              <a:t>.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dirty="0"/>
              <a:t>Las “</a:t>
            </a:r>
            <a:r>
              <a:rPr lang="en-US" sz="2400" dirty="0" err="1"/>
              <a:t>instituciones</a:t>
            </a:r>
            <a:r>
              <a:rPr lang="en-US" sz="2400" dirty="0"/>
              <a:t>” </a:t>
            </a:r>
            <a:r>
              <a:rPr lang="en-US" sz="2400" dirty="0" err="1"/>
              <a:t>pueden</a:t>
            </a:r>
            <a:r>
              <a:rPr lang="en-US" sz="2400" dirty="0"/>
              <a:t> ser (</a:t>
            </a:r>
            <a:r>
              <a:rPr lang="en-US" sz="2400" dirty="0" err="1"/>
              <a:t>escritas</a:t>
            </a:r>
            <a:r>
              <a:rPr lang="en-US" sz="2400" dirty="0"/>
              <a:t>); </a:t>
            </a:r>
            <a:r>
              <a:rPr lang="en-US" sz="2400" i="1" dirty="0" err="1"/>
              <a:t>politicas</a:t>
            </a:r>
            <a:r>
              <a:rPr lang="en-US" sz="2400" dirty="0"/>
              <a:t>, </a:t>
            </a:r>
            <a:r>
              <a:rPr lang="en-US" sz="2400" i="1" dirty="0" err="1"/>
              <a:t>fiscales</a:t>
            </a:r>
            <a:r>
              <a:rPr lang="en-US" sz="2400" i="1" dirty="0"/>
              <a:t>, </a:t>
            </a:r>
            <a:r>
              <a:rPr lang="en-US" sz="2400" i="1" dirty="0" err="1"/>
              <a:t>administrativas</a:t>
            </a:r>
            <a:r>
              <a:rPr lang="en-US" sz="2400" dirty="0"/>
              <a:t>, etc. Sin embargo, hay un </a:t>
            </a:r>
            <a:r>
              <a:rPr lang="en-US" sz="2400" dirty="0" err="1"/>
              <a:t>amplio</a:t>
            </a:r>
            <a:r>
              <a:rPr lang="en-US" sz="2400" dirty="0"/>
              <a:t> </a:t>
            </a:r>
            <a:r>
              <a:rPr lang="en-US" sz="2400" dirty="0" err="1"/>
              <a:t>espectro</a:t>
            </a:r>
            <a:r>
              <a:rPr lang="en-US" sz="2400" dirty="0"/>
              <a:t> de “</a:t>
            </a:r>
            <a:r>
              <a:rPr lang="en-US" sz="2400" dirty="0" err="1"/>
              <a:t>instituciones</a:t>
            </a:r>
            <a:r>
              <a:rPr lang="en-US" sz="2400" dirty="0"/>
              <a:t> NO </a:t>
            </a:r>
            <a:r>
              <a:rPr lang="en-US" sz="2400" dirty="0" err="1"/>
              <a:t>escritas</a:t>
            </a:r>
            <a:r>
              <a:rPr lang="en-US" sz="2400" dirty="0"/>
              <a:t>” (Williamson 2000).</a:t>
            </a:r>
          </a:p>
          <a:p>
            <a:pPr algn="just"/>
            <a:endParaRPr lang="en-US" sz="2000" dirty="0"/>
          </a:p>
          <a:p>
            <a:pPr algn="just"/>
            <a:endParaRPr lang="en-US" sz="2000" dirty="0"/>
          </a:p>
          <a:p>
            <a:pPr algn="just">
              <a:buNone/>
            </a:pPr>
            <a:endParaRPr lang="en-US" sz="2000" dirty="0"/>
          </a:p>
          <a:p>
            <a:pPr algn="just"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MARCO TEORICO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n-US" sz="2000" dirty="0"/>
          </a:p>
          <a:p>
            <a:pPr algn="just">
              <a:buNone/>
            </a:pPr>
            <a:endParaRPr lang="en-US" sz="2000" dirty="0"/>
          </a:p>
          <a:p>
            <a:pPr algn="just"/>
            <a:endParaRPr lang="en-US" sz="2000" dirty="0"/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457200" y="1857364"/>
            <a:ext cx="8229600" cy="34290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Descentralizaciòn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</a:t>
            </a:r>
            <a:r>
              <a:rPr kumimoji="0" lang="en-US" sz="20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</a:t>
            </a:r>
            <a:r>
              <a:rPr kumimoji="0" lang="en-US" sz="20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forma </a:t>
            </a:r>
            <a:r>
              <a:rPr kumimoji="0" lang="en-US" sz="20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especìfica</a:t>
            </a:r>
            <a:r>
              <a:rPr kumimoji="0" lang="en-US" sz="20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</a:t>
            </a:r>
            <a:r>
              <a:rPr kumimoji="0" lang="en-US" sz="20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una</a:t>
            </a:r>
            <a:r>
              <a:rPr kumimoji="0" lang="en-US" sz="20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“</a:t>
            </a:r>
            <a:r>
              <a:rPr kumimoji="0" lang="en-US" sz="20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instituvionalidad</a:t>
            </a:r>
            <a:r>
              <a:rPr kumimoji="0" lang="en-US" sz="20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”.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err="1"/>
              <a:t>Definiciòn</a:t>
            </a:r>
            <a:r>
              <a:rPr lang="en-US" sz="2000" dirty="0"/>
              <a:t> de DF: “…</a:t>
            </a:r>
            <a:r>
              <a:rPr lang="en-US" sz="2000" dirty="0" err="1"/>
              <a:t>empoderamiento</a:t>
            </a:r>
            <a:r>
              <a:rPr lang="en-US" sz="2000" dirty="0"/>
              <a:t> de </a:t>
            </a:r>
            <a:r>
              <a:rPr lang="en-US" sz="2000" dirty="0" err="1"/>
              <a:t>las</a:t>
            </a:r>
            <a:r>
              <a:rPr lang="en-US" sz="2000" dirty="0"/>
              <a:t> personas </a:t>
            </a:r>
            <a:r>
              <a:rPr lang="en-US" sz="2000" dirty="0" err="1"/>
              <a:t>mediante</a:t>
            </a:r>
            <a:r>
              <a:rPr lang="en-US" sz="2000" dirty="0"/>
              <a:t> el </a:t>
            </a:r>
            <a:r>
              <a:rPr lang="en-US" sz="2000" dirty="0" err="1"/>
              <a:t>empoderamianto</a:t>
            </a:r>
            <a:r>
              <a:rPr lang="en-US" sz="2000" dirty="0"/>
              <a:t> de los </a:t>
            </a:r>
            <a:r>
              <a:rPr lang="en-US" sz="2000" dirty="0" err="1"/>
              <a:t>gobiernos</a:t>
            </a:r>
            <a:r>
              <a:rPr lang="en-US" sz="2000" dirty="0"/>
              <a:t> locales” (</a:t>
            </a:r>
            <a:r>
              <a:rPr lang="en-US" sz="2000" dirty="0" err="1"/>
              <a:t>Bahl</a:t>
            </a:r>
            <a:r>
              <a:rPr lang="en-US" sz="2000" dirty="0"/>
              <a:t> 2005).</a:t>
            </a:r>
          </a:p>
          <a:p>
            <a:pPr marL="342900" lvl="0" indent="-342900" algn="just">
              <a:spcBef>
                <a:spcPct val="20000"/>
              </a:spcBef>
              <a:buFont typeface="Arial" pitchFamily="34" charset="0"/>
              <a:buChar char="•"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err="1"/>
              <a:t>Aspecto</a:t>
            </a:r>
            <a:r>
              <a:rPr lang="en-US" sz="2000" dirty="0"/>
              <a:t> </a:t>
            </a:r>
            <a:r>
              <a:rPr lang="en-US" sz="2000" dirty="0" err="1"/>
              <a:t>especìfico</a:t>
            </a:r>
            <a:r>
              <a:rPr lang="en-US" sz="2000" dirty="0"/>
              <a:t> de la DF: </a:t>
            </a:r>
            <a:r>
              <a:rPr lang="en-US" sz="2000" dirty="0" err="1"/>
              <a:t>i</a:t>
            </a:r>
            <a:r>
              <a:rPr lang="en-US" sz="2000" dirty="0"/>
              <a:t>) </a:t>
            </a:r>
            <a:r>
              <a:rPr lang="en-US" sz="2000" dirty="0" err="1"/>
              <a:t>Autonomìa</a:t>
            </a:r>
            <a:r>
              <a:rPr lang="en-US" sz="2000" dirty="0"/>
              <a:t> </a:t>
            </a:r>
            <a:r>
              <a:rPr lang="en-US" sz="2000" dirty="0" err="1"/>
              <a:t>para</a:t>
            </a:r>
            <a:r>
              <a:rPr lang="en-US" sz="2000" dirty="0"/>
              <a:t> </a:t>
            </a:r>
            <a:r>
              <a:rPr lang="en-US" sz="2000" dirty="0" err="1"/>
              <a:t>decidir</a:t>
            </a:r>
            <a:r>
              <a:rPr lang="en-US" sz="2000" dirty="0"/>
              <a:t> </a:t>
            </a:r>
            <a:r>
              <a:rPr lang="en-US" sz="2000" dirty="0" err="1"/>
              <a:t>sobre</a:t>
            </a:r>
            <a:r>
              <a:rPr lang="en-US" sz="2000" dirty="0"/>
              <a:t> la base </a:t>
            </a:r>
            <a:r>
              <a:rPr lang="en-US" sz="2000" dirty="0" err="1"/>
              <a:t>gravable</a:t>
            </a:r>
            <a:r>
              <a:rPr lang="en-US" sz="2000" dirty="0"/>
              <a:t>, ii) </a:t>
            </a:r>
            <a:r>
              <a:rPr lang="en-US" sz="2000" dirty="0" err="1"/>
              <a:t>autonomìa</a:t>
            </a:r>
            <a:r>
              <a:rPr lang="en-US" sz="2000" dirty="0"/>
              <a:t> </a:t>
            </a:r>
            <a:r>
              <a:rPr lang="en-US" sz="2000" dirty="0" err="1"/>
              <a:t>para</a:t>
            </a:r>
            <a:r>
              <a:rPr lang="en-US" sz="2000" dirty="0"/>
              <a:t> </a:t>
            </a:r>
            <a:r>
              <a:rPr lang="en-US" sz="2000" dirty="0" err="1"/>
              <a:t>decidir</a:t>
            </a:r>
            <a:r>
              <a:rPr lang="en-US" sz="2000" dirty="0"/>
              <a:t> </a:t>
            </a:r>
            <a:r>
              <a:rPr lang="en-US" sz="2000" dirty="0" err="1"/>
              <a:t>sobre</a:t>
            </a:r>
            <a:r>
              <a:rPr lang="en-US" sz="2000" dirty="0"/>
              <a:t> el </a:t>
            </a:r>
            <a:r>
              <a:rPr lang="en-US" sz="2000" dirty="0" err="1"/>
              <a:t>destino</a:t>
            </a:r>
            <a:r>
              <a:rPr lang="en-US" sz="2000" dirty="0"/>
              <a:t> de los </a:t>
            </a:r>
            <a:r>
              <a:rPr lang="en-US" sz="2000" dirty="0" err="1"/>
              <a:t>recursos</a:t>
            </a:r>
            <a:r>
              <a:rPr lang="en-US" sz="2000" dirty="0"/>
              <a:t>.</a:t>
            </a:r>
          </a:p>
          <a:p>
            <a:pPr marL="342900" lvl="0" indent="-342900" algn="just">
              <a:spcBef>
                <a:spcPct val="20000"/>
              </a:spcBef>
              <a:buFont typeface="Arial" pitchFamily="34" charset="0"/>
              <a:buChar char="•"/>
            </a:pPr>
            <a:endParaRPr lang="en-US" sz="2000" dirty="0"/>
          </a:p>
          <a:p>
            <a:pPr marL="342900" lvl="0" indent="-342900" algn="just">
              <a:spcBef>
                <a:spcPct val="20000"/>
              </a:spcBef>
              <a:buFont typeface="Arial" pitchFamily="34" charset="0"/>
              <a:buChar char="•"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 algn="just">
              <a:spcBef>
                <a:spcPct val="20000"/>
              </a:spcBef>
              <a:buFont typeface="Arial" pitchFamily="34" charset="0"/>
              <a:buChar char="•"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HIPOTESIS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3571899"/>
          </a:xfrm>
        </p:spPr>
        <p:txBody>
          <a:bodyPr>
            <a:normAutofit fontScale="40000" lnSpcReduction="20000"/>
          </a:bodyPr>
          <a:lstStyle/>
          <a:p>
            <a:pPr algn="just"/>
            <a:endParaRPr lang="en-US" sz="1900" dirty="0"/>
          </a:p>
          <a:p>
            <a:pPr marL="361950" indent="-361950" algn="just">
              <a:lnSpc>
                <a:spcPct val="110000"/>
              </a:lnSpc>
              <a:buNone/>
            </a:pPr>
            <a:r>
              <a:rPr lang="en-US" sz="4400" dirty="0" err="1"/>
              <a:t>i</a:t>
            </a:r>
            <a:r>
              <a:rPr lang="en-US" sz="4400" dirty="0"/>
              <a:t>)	La </a:t>
            </a:r>
            <a:r>
              <a:rPr lang="en-US" sz="4400" dirty="0" err="1"/>
              <a:t>relaciòn</a:t>
            </a:r>
            <a:r>
              <a:rPr lang="en-US" sz="4400" dirty="0"/>
              <a:t> entre </a:t>
            </a:r>
            <a:r>
              <a:rPr lang="en-US" sz="4400" dirty="0" err="1"/>
              <a:t>descentralizaciòn</a:t>
            </a:r>
            <a:r>
              <a:rPr lang="en-US" sz="4400" dirty="0"/>
              <a:t> y SWB </a:t>
            </a:r>
            <a:r>
              <a:rPr lang="en-US" sz="4400" dirty="0" err="1"/>
              <a:t>podrìa</a:t>
            </a:r>
            <a:r>
              <a:rPr lang="en-US" sz="4400" dirty="0"/>
              <a:t> ser no lineal </a:t>
            </a:r>
            <a:r>
              <a:rPr lang="en-US" sz="4400" b="1" dirty="0"/>
              <a:t>(Adam et. al. 2014).</a:t>
            </a:r>
            <a:r>
              <a:rPr lang="en-US" sz="4400" dirty="0"/>
              <a:t> </a:t>
            </a:r>
          </a:p>
          <a:p>
            <a:pPr marL="1371600" indent="-1371600" algn="just">
              <a:lnSpc>
                <a:spcPct val="110000"/>
              </a:lnSpc>
              <a:buAutoNum type="romanLcParenR"/>
            </a:pPr>
            <a:endParaRPr lang="en-US" sz="4400" dirty="0"/>
          </a:p>
          <a:p>
            <a:pPr marL="361950" indent="-361950" algn="just">
              <a:lnSpc>
                <a:spcPct val="110000"/>
              </a:lnSpc>
              <a:buNone/>
            </a:pPr>
            <a:r>
              <a:rPr lang="en-US" sz="4400" dirty="0"/>
              <a:t>ii)	El </a:t>
            </a:r>
            <a:r>
              <a:rPr lang="en-US" sz="4400" dirty="0" err="1"/>
              <a:t>tipo</a:t>
            </a:r>
            <a:r>
              <a:rPr lang="en-US" sz="4400" dirty="0"/>
              <a:t> de </a:t>
            </a:r>
            <a:r>
              <a:rPr lang="en-US" sz="4400" dirty="0" err="1"/>
              <a:t>instituciones</a:t>
            </a:r>
            <a:r>
              <a:rPr lang="en-US" sz="4400" dirty="0"/>
              <a:t> no </a:t>
            </a:r>
            <a:r>
              <a:rPr lang="en-US" sz="4400" dirty="0" err="1"/>
              <a:t>escritas</a:t>
            </a:r>
            <a:r>
              <a:rPr lang="en-US" sz="4400" dirty="0"/>
              <a:t> </a:t>
            </a:r>
            <a:r>
              <a:rPr lang="en-US" sz="4400" dirty="0" err="1"/>
              <a:t>podrìa</a:t>
            </a:r>
            <a:r>
              <a:rPr lang="en-US" sz="4400" dirty="0"/>
              <a:t> ser </a:t>
            </a:r>
            <a:r>
              <a:rPr lang="en-US" sz="4400" dirty="0" err="1"/>
              <a:t>diferente</a:t>
            </a:r>
            <a:r>
              <a:rPr lang="en-US" sz="4400" dirty="0"/>
              <a:t>  entre </a:t>
            </a:r>
            <a:r>
              <a:rPr lang="en-US" sz="4400" dirty="0" err="1"/>
              <a:t>jurisdicciones</a:t>
            </a:r>
            <a:r>
              <a:rPr lang="en-US" sz="4400" dirty="0"/>
              <a:t> locales. </a:t>
            </a:r>
          </a:p>
          <a:p>
            <a:pPr marL="723900" indent="-723900" algn="just">
              <a:lnSpc>
                <a:spcPct val="110000"/>
              </a:lnSpc>
              <a:buNone/>
            </a:pPr>
            <a:endParaRPr lang="en-US" sz="4400" dirty="0"/>
          </a:p>
          <a:p>
            <a:pPr marL="361950" indent="-361950" algn="just">
              <a:lnSpc>
                <a:spcPct val="110000"/>
              </a:lnSpc>
              <a:buNone/>
            </a:pPr>
            <a:r>
              <a:rPr lang="en-US" sz="4400" dirty="0"/>
              <a:t>iii)	La </a:t>
            </a:r>
            <a:r>
              <a:rPr lang="en-US" sz="4400" dirty="0" err="1"/>
              <a:t>relevancia</a:t>
            </a:r>
            <a:r>
              <a:rPr lang="en-US" sz="4400" dirty="0"/>
              <a:t> de </a:t>
            </a:r>
            <a:r>
              <a:rPr lang="en-US" sz="4400" dirty="0" err="1"/>
              <a:t>las</a:t>
            </a:r>
            <a:r>
              <a:rPr lang="en-US" sz="4400" dirty="0"/>
              <a:t> </a:t>
            </a:r>
            <a:r>
              <a:rPr lang="en-US" sz="4400" dirty="0" err="1"/>
              <a:t>instituciones</a:t>
            </a:r>
            <a:r>
              <a:rPr lang="en-US" sz="4400" dirty="0"/>
              <a:t> </a:t>
            </a:r>
            <a:r>
              <a:rPr lang="en-US" sz="4400" dirty="0" err="1"/>
              <a:t>puede</a:t>
            </a:r>
            <a:r>
              <a:rPr lang="en-US" sz="4400" dirty="0"/>
              <a:t> ser </a:t>
            </a:r>
            <a:r>
              <a:rPr lang="en-US" sz="4400" dirty="0" err="1"/>
              <a:t>diferente</a:t>
            </a:r>
            <a:r>
              <a:rPr lang="en-US" sz="4400" dirty="0"/>
              <a:t> </a:t>
            </a:r>
            <a:r>
              <a:rPr lang="en-US" sz="4400" dirty="0" err="1"/>
              <a:t>para</a:t>
            </a:r>
            <a:r>
              <a:rPr lang="en-US" sz="4400" dirty="0"/>
              <a:t> </a:t>
            </a:r>
            <a:r>
              <a:rPr lang="en-US" sz="4400" dirty="0" err="1"/>
              <a:t>diferentes</a:t>
            </a:r>
            <a:r>
              <a:rPr lang="en-US" sz="4400" dirty="0"/>
              <a:t> </a:t>
            </a:r>
            <a:r>
              <a:rPr lang="en-US" sz="4400" dirty="0" err="1"/>
              <a:t>tipos</a:t>
            </a:r>
            <a:r>
              <a:rPr lang="en-US" sz="4400" dirty="0"/>
              <a:t> de </a:t>
            </a:r>
            <a:r>
              <a:rPr lang="en-US" sz="4400" dirty="0" err="1"/>
              <a:t>individuos</a:t>
            </a:r>
            <a:r>
              <a:rPr lang="en-US" sz="4400" dirty="0"/>
              <a:t>.</a:t>
            </a:r>
          </a:p>
          <a:p>
            <a:pPr marL="361950" indent="-361950" algn="just">
              <a:lnSpc>
                <a:spcPct val="110000"/>
              </a:lnSpc>
            </a:pPr>
            <a:endParaRPr lang="en-US" sz="4400" dirty="0"/>
          </a:p>
          <a:p>
            <a:pPr marL="361950" indent="-361950" algn="just">
              <a:lnSpc>
                <a:spcPct val="110000"/>
              </a:lnSpc>
              <a:buNone/>
            </a:pPr>
            <a:r>
              <a:rPr lang="en-US" sz="4400" dirty="0"/>
              <a:t>iv)	</a:t>
            </a:r>
            <a:r>
              <a:rPr lang="en-US" sz="4400" b="1" dirty="0"/>
              <a:t>Los </a:t>
            </a:r>
            <a:r>
              <a:rPr lang="en-US" sz="4400" b="1" dirty="0" err="1"/>
              <a:t>beneficios</a:t>
            </a:r>
            <a:r>
              <a:rPr lang="en-US" sz="4400" b="1" dirty="0"/>
              <a:t> de la DF solo se </a:t>
            </a:r>
            <a:r>
              <a:rPr lang="en-US" sz="4400" b="1" dirty="0" err="1"/>
              <a:t>manifiestan</a:t>
            </a:r>
            <a:r>
              <a:rPr lang="en-US" sz="4400" b="1" dirty="0"/>
              <a:t> a </a:t>
            </a:r>
            <a:r>
              <a:rPr lang="en-US" sz="4400" b="1" dirty="0" err="1"/>
              <a:t>partir</a:t>
            </a:r>
            <a:r>
              <a:rPr lang="en-US" sz="4400" b="1" dirty="0"/>
              <a:t> de un </a:t>
            </a:r>
            <a:r>
              <a:rPr lang="en-US" sz="4400" b="1" dirty="0" err="1"/>
              <a:t>cierto</a:t>
            </a:r>
            <a:r>
              <a:rPr lang="en-US" sz="4400" b="1" dirty="0"/>
              <a:t>  </a:t>
            </a:r>
            <a:r>
              <a:rPr lang="en-US" sz="4400" b="1" dirty="0" err="1"/>
              <a:t>umbral</a:t>
            </a:r>
            <a:r>
              <a:rPr lang="en-US" sz="4400" b="1" dirty="0"/>
              <a:t>, </a:t>
            </a:r>
            <a:r>
              <a:rPr lang="en-US" sz="4400" b="1" dirty="0" err="1"/>
              <a:t>luego</a:t>
            </a:r>
            <a:r>
              <a:rPr lang="en-US" sz="4400" b="1" dirty="0"/>
              <a:t> del </a:t>
            </a:r>
            <a:r>
              <a:rPr lang="en-US" sz="4400" b="1" dirty="0" err="1"/>
              <a:t>cual</a:t>
            </a:r>
            <a:r>
              <a:rPr lang="en-US" sz="4400" b="1" dirty="0"/>
              <a:t> </a:t>
            </a:r>
            <a:r>
              <a:rPr lang="en-US" sz="4400" b="1" dirty="0" err="1"/>
              <a:t>las</a:t>
            </a:r>
            <a:r>
              <a:rPr lang="en-US" sz="4400" b="1" dirty="0"/>
              <a:t> </a:t>
            </a:r>
            <a:r>
              <a:rPr lang="en-US" sz="4400" b="1" dirty="0" err="1"/>
              <a:t>jurisdiciones</a:t>
            </a:r>
            <a:r>
              <a:rPr lang="en-US" sz="4400" b="1" dirty="0"/>
              <a:t> locales </a:t>
            </a:r>
            <a:r>
              <a:rPr lang="en-US" sz="4400" b="1" dirty="0" err="1"/>
              <a:t>pueden</a:t>
            </a:r>
            <a:r>
              <a:rPr lang="en-US" sz="4400" b="1" dirty="0"/>
              <a:t> </a:t>
            </a:r>
            <a:r>
              <a:rPr lang="en-US" sz="4400" b="1" dirty="0" err="1"/>
              <a:t>ejercer</a:t>
            </a:r>
            <a:r>
              <a:rPr lang="en-US" sz="4400" b="1" dirty="0"/>
              <a:t> </a:t>
            </a:r>
            <a:r>
              <a:rPr lang="en-US" sz="4400" b="1" dirty="0" err="1"/>
              <a:t>sus</a:t>
            </a:r>
            <a:r>
              <a:rPr lang="en-US" sz="4400" b="1" dirty="0"/>
              <a:t> </a:t>
            </a:r>
            <a:r>
              <a:rPr lang="en-US" sz="4400" b="1" dirty="0" err="1"/>
              <a:t>competencias</a:t>
            </a:r>
            <a:r>
              <a:rPr lang="en-US" sz="4400" b="1" dirty="0"/>
              <a:t> con </a:t>
            </a:r>
            <a:r>
              <a:rPr lang="en-US" sz="4400" b="1" dirty="0" err="1"/>
              <a:t>plena</a:t>
            </a:r>
            <a:r>
              <a:rPr lang="en-US" sz="4400" b="1" dirty="0"/>
              <a:t> </a:t>
            </a:r>
            <a:r>
              <a:rPr lang="en-US" sz="4400" b="1" dirty="0" err="1"/>
              <a:t>libertad</a:t>
            </a:r>
            <a:r>
              <a:rPr lang="en-US" sz="4400" dirty="0"/>
              <a:t>.</a:t>
            </a:r>
          </a:p>
          <a:p>
            <a:pPr algn="just">
              <a:buNone/>
            </a:pPr>
            <a:endParaRPr lang="en-US" sz="8000" dirty="0"/>
          </a:p>
          <a:p>
            <a:pPr algn="just"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EVIDENCIA DISPONIBLE</a:t>
            </a:r>
            <a:br>
              <a:rPr lang="en-US" sz="2400" b="1" dirty="0"/>
            </a:br>
            <a:endParaRPr lang="en-US" sz="24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sz="2000" b="1" dirty="0"/>
              <a:t>	EVIDENCIA INTERNACIONAL</a:t>
            </a:r>
          </a:p>
          <a:p>
            <a:pPr algn="just"/>
            <a:endParaRPr lang="en-US" sz="2000" dirty="0"/>
          </a:p>
          <a:p>
            <a:pPr algn="just"/>
            <a:r>
              <a:rPr lang="en-US" sz="2000" dirty="0" err="1"/>
              <a:t>Existen</a:t>
            </a:r>
            <a:r>
              <a:rPr lang="en-US" sz="2000" dirty="0"/>
              <a:t> </a:t>
            </a:r>
            <a:r>
              <a:rPr lang="en-US" sz="2000" dirty="0" err="1"/>
              <a:t>ciertas</a:t>
            </a:r>
            <a:r>
              <a:rPr lang="en-US" sz="2000" dirty="0"/>
              <a:t> variables </a:t>
            </a:r>
            <a:r>
              <a:rPr lang="en-US" sz="2000" dirty="0" err="1"/>
              <a:t>individuales</a:t>
            </a:r>
            <a:r>
              <a:rPr lang="en-US" sz="2000" dirty="0"/>
              <a:t> </a:t>
            </a:r>
            <a:r>
              <a:rPr lang="en-US" sz="2000" dirty="0" err="1"/>
              <a:t>que</a:t>
            </a:r>
            <a:r>
              <a:rPr lang="en-US" sz="2000" dirty="0"/>
              <a:t> </a:t>
            </a:r>
            <a:r>
              <a:rPr lang="en-US" sz="2000" dirty="0" err="1"/>
              <a:t>han</a:t>
            </a:r>
            <a:r>
              <a:rPr lang="en-US" sz="2000" dirty="0"/>
              <a:t> </a:t>
            </a:r>
            <a:r>
              <a:rPr lang="en-US" sz="2000" dirty="0" err="1"/>
              <a:t>sido</a:t>
            </a:r>
            <a:r>
              <a:rPr lang="en-US" sz="2000" dirty="0"/>
              <a:t> </a:t>
            </a:r>
            <a:r>
              <a:rPr lang="en-US" sz="2000" dirty="0" err="1"/>
              <a:t>identificadas</a:t>
            </a:r>
            <a:r>
              <a:rPr lang="en-US" sz="2000" dirty="0"/>
              <a:t> </a:t>
            </a:r>
            <a:r>
              <a:rPr lang="en-US" sz="2000" dirty="0" err="1"/>
              <a:t>como</a:t>
            </a:r>
            <a:r>
              <a:rPr lang="en-US" sz="2000" dirty="0"/>
              <a:t> </a:t>
            </a:r>
            <a:r>
              <a:rPr lang="en-US" sz="2000" dirty="0" err="1"/>
              <a:t>responsables</a:t>
            </a:r>
            <a:r>
              <a:rPr lang="en-US" sz="2000" dirty="0"/>
              <a:t> de la SWB; </a:t>
            </a:r>
            <a:r>
              <a:rPr lang="en-US" sz="2000" dirty="0" err="1"/>
              <a:t>ingreso</a:t>
            </a:r>
            <a:r>
              <a:rPr lang="en-US" sz="2000" dirty="0"/>
              <a:t>, </a:t>
            </a:r>
            <a:r>
              <a:rPr lang="en-US" sz="2000" dirty="0" err="1"/>
              <a:t>edad</a:t>
            </a:r>
            <a:r>
              <a:rPr lang="en-US" sz="2000" dirty="0"/>
              <a:t>, </a:t>
            </a:r>
            <a:r>
              <a:rPr lang="en-US" sz="2000" dirty="0" err="1"/>
              <a:t>gènero</a:t>
            </a:r>
            <a:r>
              <a:rPr lang="en-US" sz="2000" dirty="0"/>
              <a:t>, </a:t>
            </a:r>
            <a:r>
              <a:rPr lang="en-US" sz="2000" dirty="0" err="1"/>
              <a:t>familia</a:t>
            </a:r>
            <a:r>
              <a:rPr lang="en-US" sz="2000" dirty="0"/>
              <a:t>, </a:t>
            </a:r>
            <a:r>
              <a:rPr lang="en-US" sz="2000" dirty="0" err="1"/>
              <a:t>religiòn</a:t>
            </a:r>
            <a:r>
              <a:rPr lang="en-US" sz="2000" dirty="0"/>
              <a:t>, entre </a:t>
            </a:r>
            <a:r>
              <a:rPr lang="en-US" sz="2000" dirty="0" err="1"/>
              <a:t>otros</a:t>
            </a:r>
            <a:r>
              <a:rPr lang="en-US" sz="2000" dirty="0"/>
              <a:t> (Dolan, et. al 2009).</a:t>
            </a:r>
          </a:p>
          <a:p>
            <a:pPr algn="just"/>
            <a:endParaRPr lang="en-US" sz="2000" dirty="0"/>
          </a:p>
          <a:p>
            <a:pPr algn="just"/>
            <a:r>
              <a:rPr lang="en-US" sz="2000" dirty="0"/>
              <a:t>El </a:t>
            </a:r>
            <a:r>
              <a:rPr lang="en-US" sz="2000" dirty="0" err="1"/>
              <a:t>beienestar</a:t>
            </a:r>
            <a:r>
              <a:rPr lang="en-US" sz="2000" dirty="0"/>
              <a:t> material </a:t>
            </a:r>
            <a:r>
              <a:rPr lang="en-US" sz="2000" dirty="0" err="1"/>
              <a:t>aporta</a:t>
            </a:r>
            <a:r>
              <a:rPr lang="en-US" sz="2000" dirty="0"/>
              <a:t> </a:t>
            </a:r>
            <a:r>
              <a:rPr lang="en-US" sz="2000" dirty="0" err="1"/>
              <a:t>aproximadamente</a:t>
            </a:r>
            <a:r>
              <a:rPr lang="en-US" sz="2000" dirty="0"/>
              <a:t> 16.6%  Diego-</a:t>
            </a:r>
            <a:r>
              <a:rPr lang="en-US" sz="2000" dirty="0" err="1"/>
              <a:t>Rosell</a:t>
            </a:r>
            <a:r>
              <a:rPr lang="en-US" sz="2000" dirty="0"/>
              <a:t> et.al.  2016).</a:t>
            </a:r>
          </a:p>
          <a:p>
            <a:pPr algn="just"/>
            <a:endParaRPr lang="en-US" sz="2000" dirty="0"/>
          </a:p>
          <a:p>
            <a:pPr algn="just"/>
            <a:r>
              <a:rPr lang="en-US" sz="2000" dirty="0"/>
              <a:t>La </a:t>
            </a:r>
            <a:r>
              <a:rPr lang="en-US" sz="2000" dirty="0" err="1"/>
              <a:t>estructura</a:t>
            </a:r>
            <a:r>
              <a:rPr lang="en-US" sz="2000" dirty="0"/>
              <a:t> “</a:t>
            </a:r>
            <a:r>
              <a:rPr lang="en-US" sz="2000" dirty="0" err="1"/>
              <a:t>institucional</a:t>
            </a:r>
            <a:r>
              <a:rPr lang="en-US" sz="2000" dirty="0"/>
              <a:t>” del </a:t>
            </a:r>
            <a:r>
              <a:rPr lang="en-US" sz="2000" dirty="0" err="1"/>
              <a:t>paìs</a:t>
            </a:r>
            <a:r>
              <a:rPr lang="en-US" sz="2000" dirty="0"/>
              <a:t> </a:t>
            </a:r>
            <a:r>
              <a:rPr lang="en-US" sz="2000" dirty="0" err="1"/>
              <a:t>importa</a:t>
            </a:r>
            <a:r>
              <a:rPr lang="en-US" sz="2000" dirty="0"/>
              <a:t> (</a:t>
            </a:r>
            <a:r>
              <a:rPr lang="en-US" sz="2000" dirty="0" err="1"/>
              <a:t>Persson</a:t>
            </a:r>
            <a:r>
              <a:rPr lang="en-US" sz="2000" dirty="0"/>
              <a:t> and </a:t>
            </a:r>
            <a:r>
              <a:rPr lang="en-US" sz="2000" dirty="0" err="1"/>
              <a:t>Tebellini</a:t>
            </a:r>
            <a:r>
              <a:rPr lang="en-US" sz="2000" dirty="0"/>
              <a:t> 2003).</a:t>
            </a:r>
          </a:p>
          <a:p>
            <a:pPr algn="just">
              <a:buNone/>
            </a:pPr>
            <a:endParaRPr lang="en-US" sz="2000" dirty="0"/>
          </a:p>
          <a:p>
            <a:pPr algn="just"/>
            <a:r>
              <a:rPr lang="en-US" sz="2000" dirty="0" err="1"/>
              <a:t>Evidencia</a:t>
            </a:r>
            <a:r>
              <a:rPr lang="en-US" sz="2000" dirty="0"/>
              <a:t> </a:t>
            </a:r>
            <a:r>
              <a:rPr lang="en-US" sz="2000" dirty="0" err="1"/>
              <a:t>especìfica</a:t>
            </a:r>
            <a:r>
              <a:rPr lang="en-US" sz="2000" dirty="0"/>
              <a:t> en </a:t>
            </a:r>
            <a:r>
              <a:rPr lang="en-US" sz="2000" dirty="0" err="1"/>
              <a:t>torno</a:t>
            </a:r>
            <a:r>
              <a:rPr lang="en-US" sz="2000" dirty="0"/>
              <a:t> a “SWB” (</a:t>
            </a:r>
            <a:r>
              <a:rPr lang="en-US" sz="2000" dirty="0" err="1"/>
              <a:t>Satisfacciòn</a:t>
            </a:r>
            <a:r>
              <a:rPr lang="en-US" sz="2000" dirty="0"/>
              <a:t> con la Vida): Frey and </a:t>
            </a:r>
            <a:r>
              <a:rPr lang="en-US" sz="2000" dirty="0" err="1"/>
              <a:t>Stutzer</a:t>
            </a:r>
            <a:r>
              <a:rPr lang="en-US" sz="2000" dirty="0"/>
              <a:t> 2000, 2002; </a:t>
            </a:r>
            <a:r>
              <a:rPr lang="en-US" sz="2000" dirty="0" err="1"/>
              <a:t>Bjørnskov</a:t>
            </a:r>
            <a:r>
              <a:rPr lang="en-US" sz="2000" dirty="0"/>
              <a:t> et al. 2008; </a:t>
            </a:r>
            <a:r>
              <a:rPr lang="en-US" sz="2000" dirty="0" err="1"/>
              <a:t>Hessami</a:t>
            </a:r>
            <a:r>
              <a:rPr lang="en-US" sz="2000" dirty="0"/>
              <a:t> 2010, Voigt and </a:t>
            </a:r>
            <a:r>
              <a:rPr lang="en-US" sz="2000" dirty="0" err="1"/>
              <a:t>Blume</a:t>
            </a:r>
            <a:r>
              <a:rPr lang="en-US" sz="2000" dirty="0"/>
              <a:t> 2012, </a:t>
            </a:r>
            <a:r>
              <a:rPr lang="en-US" sz="2000" dirty="0" err="1"/>
              <a:t>Díaz</a:t>
            </a:r>
            <a:r>
              <a:rPr lang="en-US" sz="2000" dirty="0"/>
              <a:t>-Serrano and </a:t>
            </a:r>
            <a:r>
              <a:rPr lang="en-US" sz="2000" dirty="0" err="1"/>
              <a:t>Rodríguez</a:t>
            </a:r>
            <a:r>
              <a:rPr lang="en-US" sz="2000" dirty="0"/>
              <a:t>-Pose 2012 and </a:t>
            </a:r>
            <a:r>
              <a:rPr lang="en-US" sz="2000" dirty="0" err="1"/>
              <a:t>Sujarwoto</a:t>
            </a:r>
            <a:r>
              <a:rPr lang="en-US" sz="2000" dirty="0"/>
              <a:t> and </a:t>
            </a:r>
            <a:r>
              <a:rPr lang="en-US" sz="2000" dirty="0" err="1"/>
              <a:t>Tampubolon</a:t>
            </a:r>
            <a:r>
              <a:rPr lang="en-US" sz="2000" dirty="0"/>
              <a:t> 2015. </a:t>
            </a:r>
            <a:r>
              <a:rPr lang="en-US" sz="2000" b="1" dirty="0"/>
              <a:t>Es un </a:t>
            </a:r>
            <a:r>
              <a:rPr lang="en-US" sz="2000" b="1" dirty="0" err="1"/>
              <a:t>tema</a:t>
            </a:r>
            <a:r>
              <a:rPr lang="en-US" sz="2000" b="1" dirty="0"/>
              <a:t> </a:t>
            </a:r>
            <a:r>
              <a:rPr lang="en-US" sz="2000" b="1" dirty="0" err="1"/>
              <a:t>aùn</a:t>
            </a:r>
            <a:r>
              <a:rPr lang="en-US" sz="2000" b="1" dirty="0"/>
              <a:t> en </a:t>
            </a:r>
            <a:r>
              <a:rPr lang="en-US" sz="2000" b="1" dirty="0" err="1"/>
              <a:t>desarrollo</a:t>
            </a:r>
            <a:r>
              <a:rPr lang="en-US" sz="2000" b="1" dirty="0"/>
              <a:t>.</a:t>
            </a:r>
          </a:p>
          <a:p>
            <a:pPr algn="just"/>
            <a:endParaRPr lang="en-US" sz="2000" dirty="0"/>
          </a:p>
          <a:p>
            <a:pPr algn="just"/>
            <a:endParaRPr lang="en-US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5742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000" b="1" dirty="0"/>
              <a:t>	CASO DE CHILE</a:t>
            </a:r>
          </a:p>
          <a:p>
            <a:pPr algn="just">
              <a:buNone/>
            </a:pPr>
            <a:endParaRPr lang="en-US" sz="2000" dirty="0"/>
          </a:p>
          <a:p>
            <a:pPr algn="just"/>
            <a:r>
              <a:rPr lang="en-US" sz="2000" dirty="0" err="1"/>
              <a:t>Caso</a:t>
            </a:r>
            <a:r>
              <a:rPr lang="en-US" sz="2000" dirty="0"/>
              <a:t> de Chile: </a:t>
            </a:r>
            <a:r>
              <a:rPr lang="en-US" sz="2000" dirty="0" err="1"/>
              <a:t>i</a:t>
            </a:r>
            <a:r>
              <a:rPr lang="en-US" sz="2000" dirty="0"/>
              <a:t>) Lo </a:t>
            </a:r>
            <a:r>
              <a:rPr lang="en-US" sz="2000" dirty="0" err="1"/>
              <a:t>importancia</a:t>
            </a:r>
            <a:r>
              <a:rPr lang="en-US" sz="2000" dirty="0"/>
              <a:t> </a:t>
            </a:r>
            <a:r>
              <a:rPr lang="en-US" sz="2000" dirty="0" err="1"/>
              <a:t>es</a:t>
            </a:r>
            <a:r>
              <a:rPr lang="en-US" sz="2000" dirty="0"/>
              <a:t> el “</a:t>
            </a:r>
            <a:r>
              <a:rPr lang="en-US" sz="2000" dirty="0" err="1"/>
              <a:t>ingreso</a:t>
            </a:r>
            <a:r>
              <a:rPr lang="en-US" sz="2000" dirty="0"/>
              <a:t> “</a:t>
            </a:r>
            <a:r>
              <a:rPr lang="en-US" sz="2000" dirty="0" err="1"/>
              <a:t>relativo</a:t>
            </a:r>
            <a:r>
              <a:rPr lang="en-US" sz="2000" dirty="0"/>
              <a:t> entre </a:t>
            </a:r>
            <a:r>
              <a:rPr lang="en-US" sz="2000" dirty="0" err="1"/>
              <a:t>las</a:t>
            </a:r>
            <a:r>
              <a:rPr lang="en-US" sz="2000" dirty="0"/>
              <a:t> personas </a:t>
            </a:r>
          </a:p>
          <a:p>
            <a:pPr algn="just">
              <a:buNone/>
            </a:pPr>
            <a:r>
              <a:rPr lang="en-US" sz="2000" dirty="0"/>
              <a:t>      (Montero and Rau 2016) ii) la </a:t>
            </a:r>
            <a:r>
              <a:rPr lang="en-US" sz="2000" dirty="0" err="1"/>
              <a:t>libertad</a:t>
            </a:r>
            <a:r>
              <a:rPr lang="en-US" sz="2000" dirty="0"/>
              <a:t> </a:t>
            </a:r>
            <a:r>
              <a:rPr lang="en-US" sz="2000" dirty="0" err="1"/>
              <a:t>para</a:t>
            </a:r>
            <a:r>
              <a:rPr lang="en-US" sz="2000" dirty="0"/>
              <a:t> </a:t>
            </a:r>
            <a:r>
              <a:rPr lang="en-US" sz="2000" dirty="0" err="1"/>
              <a:t>elegir</a:t>
            </a:r>
            <a:r>
              <a:rPr lang="en-US" sz="2000" dirty="0"/>
              <a:t> (</a:t>
            </a:r>
            <a:r>
              <a:rPr lang="en-US" sz="2000" dirty="0" err="1"/>
              <a:t>Sen</a:t>
            </a:r>
            <a:r>
              <a:rPr lang="en-US" sz="2000" dirty="0"/>
              <a:t>) </a:t>
            </a:r>
            <a:r>
              <a:rPr lang="en-US" sz="2000" dirty="0" err="1"/>
              <a:t>importa</a:t>
            </a:r>
            <a:r>
              <a:rPr lang="en-US" sz="2000" dirty="0"/>
              <a:t> mucho </a:t>
            </a:r>
            <a:r>
              <a:rPr lang="en-US" sz="2000" dirty="0" err="1"/>
              <a:t>Hojman</a:t>
            </a:r>
            <a:r>
              <a:rPr lang="en-US" sz="2000" dirty="0"/>
              <a:t> and Miranda 2018) , iii) La </a:t>
            </a:r>
            <a:r>
              <a:rPr lang="en-US" sz="2000" dirty="0" err="1"/>
              <a:t>zona</a:t>
            </a:r>
            <a:r>
              <a:rPr lang="en-US" sz="2000" dirty="0"/>
              <a:t> (</a:t>
            </a:r>
            <a:r>
              <a:rPr lang="en-US" sz="2000" dirty="0" err="1"/>
              <a:t>lugar</a:t>
            </a:r>
            <a:r>
              <a:rPr lang="en-US" sz="2000" dirty="0"/>
              <a:t>) </a:t>
            </a:r>
            <a:r>
              <a:rPr lang="en-US" sz="2000" dirty="0" err="1"/>
              <a:t>donde</a:t>
            </a:r>
            <a:r>
              <a:rPr lang="en-US" sz="2000" dirty="0"/>
              <a:t> </a:t>
            </a:r>
            <a:r>
              <a:rPr lang="en-US" sz="2000" dirty="0" err="1"/>
              <a:t>las</a:t>
            </a:r>
            <a:r>
              <a:rPr lang="en-US" sz="2000" dirty="0"/>
              <a:t> personas </a:t>
            </a:r>
            <a:r>
              <a:rPr lang="en-US" sz="2000" dirty="0" err="1"/>
              <a:t>viven</a:t>
            </a:r>
            <a:r>
              <a:rPr lang="en-US" sz="2000" dirty="0"/>
              <a:t> </a:t>
            </a:r>
            <a:r>
              <a:rPr lang="en-US" sz="2000" dirty="0" err="1"/>
              <a:t>importa</a:t>
            </a:r>
            <a:r>
              <a:rPr lang="en-US" sz="2000" dirty="0"/>
              <a:t> mucho (</a:t>
            </a:r>
            <a:r>
              <a:rPr lang="en-US" sz="2000" dirty="0" err="1"/>
              <a:t>Ferrada</a:t>
            </a:r>
            <a:r>
              <a:rPr lang="en-US" sz="2000" dirty="0"/>
              <a:t> 2017).</a:t>
            </a:r>
          </a:p>
          <a:p>
            <a:pPr algn="just"/>
            <a:endParaRPr lang="en-US" sz="2000" dirty="0"/>
          </a:p>
          <a:p>
            <a:pPr algn="just"/>
            <a:endParaRPr lang="en-US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b="1" dirty="0"/>
              <a:t>DESCENTRALIZACION FISCAL EN CHILE</a:t>
            </a:r>
            <a:br>
              <a:rPr lang="en-US" dirty="0"/>
            </a:b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400304"/>
          </a:xfrm>
        </p:spPr>
        <p:txBody>
          <a:bodyPr>
            <a:noAutofit/>
          </a:bodyPr>
          <a:lstStyle/>
          <a:p>
            <a:pPr algn="just"/>
            <a:r>
              <a:rPr lang="en-US" sz="2000" dirty="0"/>
              <a:t>IPP = IP+ FCM </a:t>
            </a:r>
          </a:p>
          <a:p>
            <a:pPr algn="just"/>
            <a:endParaRPr lang="en-US" sz="2000" dirty="0"/>
          </a:p>
          <a:p>
            <a:pPr algn="just"/>
            <a:r>
              <a:rPr lang="en-US" sz="2000" dirty="0" err="1"/>
              <a:t>Usaremos</a:t>
            </a:r>
            <a:r>
              <a:rPr lang="en-US" sz="2000" dirty="0"/>
              <a:t> la </a:t>
            </a:r>
            <a:r>
              <a:rPr lang="en-US" sz="2000" dirty="0" err="1"/>
              <a:t>proporciòn</a:t>
            </a:r>
            <a:r>
              <a:rPr lang="en-US" sz="2000" dirty="0"/>
              <a:t> del FCM </a:t>
            </a:r>
            <a:r>
              <a:rPr lang="en-US" sz="2000" dirty="0" err="1"/>
              <a:t>como</a:t>
            </a:r>
            <a:r>
              <a:rPr lang="en-US" sz="2000" dirty="0"/>
              <a:t> proxy de “</a:t>
            </a:r>
            <a:r>
              <a:rPr lang="en-US" sz="2000" dirty="0" err="1"/>
              <a:t>centralizaciòn</a:t>
            </a:r>
            <a:r>
              <a:rPr lang="en-US" sz="2000" dirty="0"/>
              <a:t> Fiscal”. </a:t>
            </a:r>
          </a:p>
          <a:p>
            <a:pPr algn="just"/>
            <a:endParaRPr lang="en-US" sz="2000" dirty="0"/>
          </a:p>
          <a:p>
            <a:pPr algn="just"/>
            <a:r>
              <a:rPr lang="en-US" sz="2000" dirty="0"/>
              <a:t>Los </a:t>
            </a:r>
            <a:r>
              <a:rPr lang="en-US" sz="2000" dirty="0" err="1"/>
              <a:t>municipios</a:t>
            </a:r>
            <a:r>
              <a:rPr lang="en-US" sz="2000" dirty="0"/>
              <a:t> con </a:t>
            </a:r>
            <a:r>
              <a:rPr lang="en-US" sz="2000" dirty="0" err="1"/>
              <a:t>baja</a:t>
            </a:r>
            <a:r>
              <a:rPr lang="en-US" sz="2000" dirty="0"/>
              <a:t> </a:t>
            </a:r>
            <a:r>
              <a:rPr lang="en-US" sz="2000" dirty="0" err="1"/>
              <a:t>proporciòn</a:t>
            </a:r>
            <a:r>
              <a:rPr lang="en-US" sz="2000" dirty="0"/>
              <a:t> del FCM </a:t>
            </a:r>
            <a:r>
              <a:rPr lang="en-US" sz="2000" dirty="0" err="1"/>
              <a:t>tienen</a:t>
            </a:r>
            <a:r>
              <a:rPr lang="en-US" sz="2000" dirty="0"/>
              <a:t> </a:t>
            </a:r>
            <a:r>
              <a:rPr lang="en-US" sz="2000" dirty="0" err="1"/>
              <a:t>algùn</a:t>
            </a:r>
            <a:r>
              <a:rPr lang="en-US" sz="2000" dirty="0"/>
              <a:t> </a:t>
            </a:r>
            <a:r>
              <a:rPr lang="en-US" sz="2000" dirty="0" err="1"/>
              <a:t>grado</a:t>
            </a:r>
            <a:r>
              <a:rPr lang="en-US" sz="2000" dirty="0"/>
              <a:t> de </a:t>
            </a:r>
            <a:r>
              <a:rPr lang="en-US" sz="2000" dirty="0" err="1"/>
              <a:t>maniobra</a:t>
            </a:r>
            <a:r>
              <a:rPr lang="en-US" sz="2000" dirty="0"/>
              <a:t> </a:t>
            </a:r>
            <a:r>
              <a:rPr lang="en-US" sz="2000" dirty="0" err="1"/>
              <a:t>sobre</a:t>
            </a:r>
            <a:r>
              <a:rPr lang="en-US" sz="2000" dirty="0"/>
              <a:t> la base </a:t>
            </a:r>
            <a:r>
              <a:rPr lang="en-US" sz="2000" dirty="0" err="1"/>
              <a:t>gravable</a:t>
            </a:r>
            <a:r>
              <a:rPr lang="en-US" sz="2000" dirty="0"/>
              <a:t>; </a:t>
            </a:r>
            <a:r>
              <a:rPr lang="en-US" sz="2000" dirty="0" err="1"/>
              <a:t>i</a:t>
            </a:r>
            <a:r>
              <a:rPr lang="en-US" sz="2000" dirty="0"/>
              <a:t>) </a:t>
            </a:r>
            <a:r>
              <a:rPr lang="en-US" sz="2000" dirty="0" err="1"/>
              <a:t>colaboran</a:t>
            </a:r>
            <a:r>
              <a:rPr lang="en-US" sz="2000" dirty="0"/>
              <a:t> con el SII en la </a:t>
            </a:r>
            <a:r>
              <a:rPr lang="en-US" sz="2000" dirty="0" err="1"/>
              <a:t>actualizaciòn</a:t>
            </a:r>
            <a:r>
              <a:rPr lang="en-US" sz="2000" dirty="0"/>
              <a:t> del </a:t>
            </a:r>
            <a:r>
              <a:rPr lang="en-US" sz="2000" dirty="0" err="1"/>
              <a:t>catastro</a:t>
            </a:r>
            <a:r>
              <a:rPr lang="en-US" sz="2000" dirty="0"/>
              <a:t>, </a:t>
            </a:r>
            <a:r>
              <a:rPr lang="en-US" sz="2000" dirty="0" err="1"/>
              <a:t>pueden</a:t>
            </a:r>
            <a:r>
              <a:rPr lang="en-US" sz="2000" dirty="0"/>
              <a:t> </a:t>
            </a:r>
            <a:r>
              <a:rPr lang="en-US" sz="2000" dirty="0" err="1"/>
              <a:t>zonificar</a:t>
            </a:r>
            <a:r>
              <a:rPr lang="en-US" sz="2000" dirty="0"/>
              <a:t> y </a:t>
            </a:r>
            <a:r>
              <a:rPr lang="en-US" sz="2000" dirty="0" err="1"/>
              <a:t>decidir</a:t>
            </a:r>
            <a:r>
              <a:rPr lang="en-US" sz="2000" dirty="0"/>
              <a:t> (en un </a:t>
            </a:r>
            <a:r>
              <a:rPr lang="en-US" sz="2000" dirty="0" err="1"/>
              <a:t>rango</a:t>
            </a:r>
            <a:r>
              <a:rPr lang="en-US" sz="2000" dirty="0"/>
              <a:t>) el valor de </a:t>
            </a:r>
            <a:r>
              <a:rPr lang="en-US" sz="2000" dirty="0" err="1"/>
              <a:t>las”Patentes</a:t>
            </a:r>
            <a:r>
              <a:rPr lang="en-US" sz="2000" dirty="0"/>
              <a:t> </a:t>
            </a:r>
            <a:r>
              <a:rPr lang="en-US" sz="2000" dirty="0" err="1"/>
              <a:t>Comerciales</a:t>
            </a:r>
            <a:r>
              <a:rPr lang="en-US" sz="2000" dirty="0"/>
              <a:t>), </a:t>
            </a:r>
            <a:r>
              <a:rPr lang="en-US" sz="2000" dirty="0" err="1"/>
              <a:t>pueden</a:t>
            </a:r>
            <a:r>
              <a:rPr lang="en-US" sz="2000" dirty="0"/>
              <a:t> </a:t>
            </a:r>
            <a:r>
              <a:rPr lang="en-US" sz="2000" dirty="0" err="1"/>
              <a:t>ejercer</a:t>
            </a:r>
            <a:r>
              <a:rPr lang="en-US" sz="2000" dirty="0"/>
              <a:t> </a:t>
            </a:r>
            <a:r>
              <a:rPr lang="en-US" sz="2000" dirty="0" err="1"/>
              <a:t>mas</a:t>
            </a:r>
            <a:r>
              <a:rPr lang="en-US" sz="2000" dirty="0"/>
              <a:t> o </a:t>
            </a:r>
            <a:r>
              <a:rPr lang="en-US" sz="2000" dirty="0" err="1"/>
              <a:t>menos</a:t>
            </a:r>
            <a:r>
              <a:rPr lang="en-US" sz="2000" dirty="0"/>
              <a:t> </a:t>
            </a:r>
            <a:r>
              <a:rPr lang="en-US" sz="2000" dirty="0" err="1"/>
              <a:t>presiòn</a:t>
            </a:r>
            <a:r>
              <a:rPr lang="en-US" sz="2000" dirty="0"/>
              <a:t> en el </a:t>
            </a:r>
            <a:r>
              <a:rPr lang="en-US" sz="2000" dirty="0" err="1"/>
              <a:t>pago</a:t>
            </a:r>
            <a:r>
              <a:rPr lang="en-US" sz="2000" dirty="0"/>
              <a:t> de los </a:t>
            </a:r>
            <a:r>
              <a:rPr lang="en-US" sz="2000" dirty="0" err="1"/>
              <a:t>servicios</a:t>
            </a:r>
            <a:r>
              <a:rPr lang="en-US" sz="2000" dirty="0"/>
              <a:t> </a:t>
            </a:r>
            <a:r>
              <a:rPr lang="en-US" sz="2000" dirty="0" err="1"/>
              <a:t>bàsicos</a:t>
            </a:r>
            <a:r>
              <a:rPr lang="en-US" sz="2000" dirty="0"/>
              <a:t> (</a:t>
            </a:r>
            <a:r>
              <a:rPr lang="en-US" sz="2000" dirty="0" err="1"/>
              <a:t>basura</a:t>
            </a:r>
            <a:r>
              <a:rPr lang="en-US" sz="2000" dirty="0"/>
              <a:t>) y </a:t>
            </a:r>
            <a:r>
              <a:rPr lang="en-US" sz="2000" dirty="0" err="1"/>
              <a:t>definir</a:t>
            </a:r>
            <a:r>
              <a:rPr lang="en-US" sz="2000" dirty="0"/>
              <a:t> </a:t>
            </a:r>
            <a:r>
              <a:rPr lang="en-US" sz="2000" dirty="0" err="1"/>
              <a:t>cobros</a:t>
            </a:r>
            <a:r>
              <a:rPr lang="en-US" sz="2000" dirty="0"/>
              <a:t> </a:t>
            </a:r>
            <a:r>
              <a:rPr lang="en-US" sz="2000" dirty="0" err="1"/>
              <a:t>por</a:t>
            </a:r>
            <a:r>
              <a:rPr lang="en-US" sz="2000" dirty="0"/>
              <a:t> </a:t>
            </a:r>
            <a:r>
              <a:rPr lang="en-US" sz="2000" dirty="0" err="1"/>
              <a:t>prestaciòn</a:t>
            </a:r>
            <a:r>
              <a:rPr lang="en-US" sz="2000" dirty="0"/>
              <a:t> de </a:t>
            </a:r>
            <a:r>
              <a:rPr lang="en-US" sz="2000" dirty="0" err="1"/>
              <a:t>espacio</a:t>
            </a:r>
            <a:r>
              <a:rPr lang="en-US" sz="2000" dirty="0"/>
              <a:t> </a:t>
            </a:r>
            <a:r>
              <a:rPr lang="en-US" sz="2000" dirty="0" err="1"/>
              <a:t>pùblico</a:t>
            </a:r>
            <a:r>
              <a:rPr lang="en-US" sz="2000" dirty="0"/>
              <a:t> (</a:t>
            </a:r>
            <a:r>
              <a:rPr lang="en-US" sz="2000" dirty="0" err="1"/>
              <a:t>publicidad</a:t>
            </a:r>
            <a:r>
              <a:rPr lang="en-US" sz="2000" dirty="0"/>
              <a:t>) y </a:t>
            </a:r>
            <a:r>
              <a:rPr lang="en-US" sz="2000" dirty="0" err="1"/>
              <a:t>otros</a:t>
            </a:r>
            <a:r>
              <a:rPr lang="en-US" sz="2000" dirty="0"/>
              <a:t> </a:t>
            </a:r>
            <a:r>
              <a:rPr lang="en-US" sz="2000" dirty="0" err="1"/>
              <a:t>semejantes</a:t>
            </a:r>
            <a:r>
              <a:rPr lang="en-US" sz="2000" dirty="0"/>
              <a:t>.</a:t>
            </a:r>
          </a:p>
          <a:p>
            <a:pPr algn="just"/>
            <a:endParaRPr lang="en-US" sz="2000" dirty="0"/>
          </a:p>
          <a:p>
            <a:pPr algn="just"/>
            <a:r>
              <a:rPr lang="en-US" sz="2000" dirty="0" err="1"/>
              <a:t>Municipios</a:t>
            </a:r>
            <a:r>
              <a:rPr lang="en-US" sz="2000" dirty="0"/>
              <a:t>, </a:t>
            </a:r>
            <a:r>
              <a:rPr lang="en-US" sz="2000" dirty="0" err="1"/>
              <a:t>i</a:t>
            </a:r>
            <a:r>
              <a:rPr lang="en-US" sz="2000" dirty="0"/>
              <a:t>) </a:t>
            </a:r>
            <a:r>
              <a:rPr lang="en-US" sz="2000" dirty="0" err="1"/>
              <a:t>Seis</a:t>
            </a:r>
            <a:r>
              <a:rPr lang="en-US" sz="2000" dirty="0"/>
              <a:t> </a:t>
            </a:r>
            <a:r>
              <a:rPr lang="en-US" sz="2000" dirty="0" err="1"/>
              <a:t>competencias</a:t>
            </a:r>
            <a:r>
              <a:rPr lang="en-US" sz="2000" dirty="0"/>
              <a:t> </a:t>
            </a:r>
            <a:r>
              <a:rPr lang="en-US" sz="2000" dirty="0" err="1"/>
              <a:t>exclusivas</a:t>
            </a:r>
            <a:r>
              <a:rPr lang="en-US" sz="2000" dirty="0"/>
              <a:t>, ii) </a:t>
            </a:r>
            <a:r>
              <a:rPr lang="en-US" sz="2000" dirty="0" err="1"/>
              <a:t>Doce</a:t>
            </a:r>
            <a:r>
              <a:rPr lang="en-US" sz="2000" dirty="0"/>
              <a:t> </a:t>
            </a:r>
            <a:r>
              <a:rPr lang="en-US" sz="2000" dirty="0" err="1"/>
              <a:t>competencias</a:t>
            </a:r>
            <a:r>
              <a:rPr lang="en-US" sz="2000" dirty="0"/>
              <a:t> </a:t>
            </a:r>
            <a:r>
              <a:rPr lang="en-US" sz="2000" dirty="0" err="1"/>
              <a:t>compartidas</a:t>
            </a:r>
            <a:r>
              <a:rPr lang="en-US" sz="2000" dirty="0"/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2 Marcador de contenido"/>
          <p:cNvSpPr>
            <a:spLocks noGrp="1"/>
          </p:cNvSpPr>
          <p:nvPr>
            <p:ph idx="1"/>
          </p:nvPr>
        </p:nvSpPr>
        <p:spPr>
          <a:xfrm>
            <a:off x="214282" y="1600201"/>
            <a:ext cx="8715436" cy="3043245"/>
          </a:xfrm>
        </p:spPr>
        <p:txBody>
          <a:bodyPr>
            <a:normAutofit fontScale="40000" lnSpcReduction="20000"/>
          </a:bodyPr>
          <a:lstStyle/>
          <a:p>
            <a:pPr algn="just">
              <a:buNone/>
            </a:pPr>
            <a:endParaRPr lang="en-US" sz="2000" dirty="0"/>
          </a:p>
          <a:p>
            <a:pPr algn="just"/>
            <a:r>
              <a:rPr lang="en-US" sz="4500" dirty="0" err="1"/>
              <a:t>Combinamos</a:t>
            </a:r>
            <a:r>
              <a:rPr lang="en-US" sz="4500" dirty="0"/>
              <a:t> </a:t>
            </a:r>
            <a:r>
              <a:rPr lang="en-US" sz="4500" dirty="0" err="1"/>
              <a:t>encuesta</a:t>
            </a:r>
            <a:r>
              <a:rPr lang="en-US" sz="4500" dirty="0"/>
              <a:t> CASEN 2011 y 2013 con </a:t>
            </a:r>
            <a:r>
              <a:rPr lang="en-US" sz="4500" dirty="0" err="1"/>
              <a:t>datos</a:t>
            </a:r>
            <a:r>
              <a:rPr lang="en-US" sz="4500" dirty="0"/>
              <a:t> </a:t>
            </a:r>
            <a:r>
              <a:rPr lang="en-US" sz="4500" dirty="0" err="1"/>
              <a:t>nivel</a:t>
            </a:r>
            <a:r>
              <a:rPr lang="en-US" sz="4500" dirty="0"/>
              <a:t> municipal (SINIM). 86,854  </a:t>
            </a:r>
            <a:r>
              <a:rPr lang="es-ES" sz="4500" dirty="0"/>
              <a:t>observaciones</a:t>
            </a:r>
            <a:r>
              <a:rPr lang="en-US" sz="4500" dirty="0"/>
              <a:t> </a:t>
            </a:r>
            <a:r>
              <a:rPr lang="en-US" sz="4500" dirty="0" err="1"/>
              <a:t>para</a:t>
            </a:r>
            <a:r>
              <a:rPr lang="en-US" sz="4500" dirty="0"/>
              <a:t> el 2011,  y 87,400  </a:t>
            </a:r>
            <a:r>
              <a:rPr lang="en-US" sz="4500" dirty="0" err="1"/>
              <a:t>para</a:t>
            </a:r>
            <a:r>
              <a:rPr lang="en-US" sz="4500" dirty="0"/>
              <a:t> el 2013.</a:t>
            </a:r>
          </a:p>
          <a:p>
            <a:pPr algn="just"/>
            <a:endParaRPr lang="en-US" sz="4500" dirty="0"/>
          </a:p>
          <a:p>
            <a:pPr algn="just"/>
            <a:r>
              <a:rPr lang="en-US" sz="4500" dirty="0"/>
              <a:t>345 </a:t>
            </a:r>
            <a:r>
              <a:rPr lang="en-US" sz="4500" dirty="0" err="1"/>
              <a:t>municipios</a:t>
            </a:r>
            <a:r>
              <a:rPr lang="en-US" sz="4500" dirty="0"/>
              <a:t>.</a:t>
            </a:r>
          </a:p>
          <a:p>
            <a:pPr algn="just"/>
            <a:endParaRPr lang="en-US" sz="4500" dirty="0"/>
          </a:p>
          <a:p>
            <a:pPr algn="just"/>
            <a:r>
              <a:rPr lang="en-US" sz="4500" dirty="0" err="1"/>
              <a:t>Niveles</a:t>
            </a:r>
            <a:r>
              <a:rPr lang="en-US" sz="4500" dirty="0"/>
              <a:t>:</a:t>
            </a:r>
          </a:p>
          <a:p>
            <a:pPr algn="just"/>
            <a:endParaRPr lang="en-US" sz="4500" dirty="0"/>
          </a:p>
          <a:p>
            <a:pPr algn="just">
              <a:buNone/>
            </a:pPr>
            <a:r>
              <a:rPr lang="en-US" sz="4500" dirty="0"/>
              <a:t>	</a:t>
            </a:r>
            <a:r>
              <a:rPr lang="en-US" sz="4500" dirty="0" err="1"/>
              <a:t>i</a:t>
            </a:r>
            <a:r>
              <a:rPr lang="en-US" sz="4500" dirty="0"/>
              <a:t>)  	X</a:t>
            </a:r>
            <a:r>
              <a:rPr lang="en-US" sz="4500" baseline="-25000" dirty="0"/>
              <a:t>i </a:t>
            </a:r>
            <a:r>
              <a:rPr lang="en-US" sz="4500" dirty="0"/>
              <a:t>  :  </a:t>
            </a:r>
            <a:r>
              <a:rPr lang="en-US" sz="4500" dirty="0" err="1"/>
              <a:t>Individuos</a:t>
            </a:r>
            <a:r>
              <a:rPr lang="en-US" sz="4500" dirty="0"/>
              <a:t> (</a:t>
            </a:r>
            <a:r>
              <a:rPr lang="en-US" sz="4500" dirty="0" err="1"/>
              <a:t>nivel</a:t>
            </a:r>
            <a:r>
              <a:rPr lang="en-US" sz="4500" dirty="0"/>
              <a:t> 1)</a:t>
            </a:r>
          </a:p>
          <a:p>
            <a:pPr algn="just">
              <a:buNone/>
            </a:pPr>
            <a:r>
              <a:rPr lang="en-US" sz="4500" baseline="-25000" dirty="0"/>
              <a:t>	</a:t>
            </a:r>
            <a:r>
              <a:rPr lang="en-US" sz="4500" dirty="0"/>
              <a:t>ii) 	J    :   </a:t>
            </a:r>
            <a:r>
              <a:rPr lang="en-US" sz="4500" dirty="0" err="1"/>
              <a:t>Municipalidad-año</a:t>
            </a:r>
            <a:r>
              <a:rPr lang="en-US" sz="4500" dirty="0"/>
              <a:t> (</a:t>
            </a:r>
            <a:r>
              <a:rPr lang="en-US" sz="4500" dirty="0" err="1"/>
              <a:t>nivel</a:t>
            </a:r>
            <a:r>
              <a:rPr lang="en-US" sz="4500" dirty="0"/>
              <a:t> 2)</a:t>
            </a:r>
          </a:p>
          <a:p>
            <a:pPr algn="just">
              <a:buNone/>
            </a:pPr>
            <a:r>
              <a:rPr lang="en-US" sz="4500" dirty="0"/>
              <a:t>	iii) 	m  :   </a:t>
            </a:r>
            <a:r>
              <a:rPr lang="en-US" sz="4500" dirty="0" err="1"/>
              <a:t>Municipalidad</a:t>
            </a:r>
            <a:r>
              <a:rPr lang="en-US" sz="4500" dirty="0"/>
              <a:t> (</a:t>
            </a:r>
            <a:r>
              <a:rPr lang="en-US" sz="4500" dirty="0" err="1"/>
              <a:t>nivel</a:t>
            </a:r>
            <a:r>
              <a:rPr lang="en-US" sz="4500" dirty="0"/>
              <a:t> 3)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b="1" dirty="0"/>
              <a:t>ANALISIS EMPIRICO</a:t>
            </a:r>
            <a:br>
              <a:rPr lang="en-US" sz="2400" b="1" dirty="0"/>
            </a:br>
            <a:endParaRPr lang="en-US" sz="24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</TotalTime>
  <Words>934</Words>
  <Application>Microsoft Office PowerPoint</Application>
  <PresentationFormat>Presentación en pantalla (4:3)</PresentationFormat>
  <Paragraphs>162</Paragraphs>
  <Slides>19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2" baseType="lpstr">
      <vt:lpstr>Arial</vt:lpstr>
      <vt:lpstr>Calibri</vt:lpstr>
      <vt:lpstr>Tema de Office</vt:lpstr>
      <vt:lpstr>Fiscal Decentralization and Life Satisfaction in Chile</vt:lpstr>
      <vt:lpstr>Presentación de PowerPoint</vt:lpstr>
      <vt:lpstr>INTRODUCCION</vt:lpstr>
      <vt:lpstr>MARCO TEORICO</vt:lpstr>
      <vt:lpstr>HIPOTESIS</vt:lpstr>
      <vt:lpstr>EVIDENCIA DISPONIBLE </vt:lpstr>
      <vt:lpstr>Presentación de PowerPoint</vt:lpstr>
      <vt:lpstr>DESCENTRALIZACION FISCAL EN CHILE </vt:lpstr>
      <vt:lpstr>ANALISIS EMPIRICO </vt:lpstr>
      <vt:lpstr>ANALISIS EMPIRICO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CONCLUSIONES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Leonardo Letelier</dc:creator>
  <cp:lastModifiedBy>anabela mariel zabala</cp:lastModifiedBy>
  <cp:revision>161</cp:revision>
  <dcterms:created xsi:type="dcterms:W3CDTF">2020-06-05T17:43:03Z</dcterms:created>
  <dcterms:modified xsi:type="dcterms:W3CDTF">2020-08-06T13:27:58Z</dcterms:modified>
</cp:coreProperties>
</file>